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4"/>
  </p:notesMasterIdLst>
  <p:handoutMasterIdLst>
    <p:handoutMasterId r:id="rId25"/>
  </p:handoutMasterIdLst>
  <p:sldIdLst>
    <p:sldId id="269" r:id="rId3"/>
    <p:sldId id="305" r:id="rId4"/>
    <p:sldId id="308" r:id="rId5"/>
    <p:sldId id="304" r:id="rId6"/>
    <p:sldId id="303" r:id="rId7"/>
    <p:sldId id="284" r:id="rId8"/>
    <p:sldId id="290" r:id="rId9"/>
    <p:sldId id="289" r:id="rId10"/>
    <p:sldId id="286" r:id="rId11"/>
    <p:sldId id="291" r:id="rId12"/>
    <p:sldId id="293" r:id="rId13"/>
    <p:sldId id="292" r:id="rId14"/>
    <p:sldId id="294" r:id="rId15"/>
    <p:sldId id="287" r:id="rId16"/>
    <p:sldId id="295" r:id="rId17"/>
    <p:sldId id="296" r:id="rId18"/>
    <p:sldId id="297" r:id="rId19"/>
    <p:sldId id="298" r:id="rId20"/>
    <p:sldId id="306" r:id="rId21"/>
    <p:sldId id="307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B2A28-D2DF-FC44-A811-1538DD59A01E}" v="61" dt="2025-06-29T15:07:16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1"/>
    <p:restoredTop sz="94674"/>
  </p:normalViewPr>
  <p:slideViewPr>
    <p:cSldViewPr snapToGrid="0">
      <p:cViewPr>
        <p:scale>
          <a:sx n="135" d="100"/>
          <a:sy n="135" d="100"/>
        </p:scale>
        <p:origin x="2680" y="1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2025. 6. 29.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2025. 6. 29.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>
                <a:latin typeface="+mj-lt"/>
              </a:rPr>
              <a:t>Q &amp; A</a:t>
            </a:r>
            <a:endParaRPr lang="ko-KR" altLang="en-US" sz="8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DEBnuNpbLr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err="1"/>
              <a:t>liboqs</a:t>
            </a:r>
            <a:r>
              <a:rPr lang="ko-KR" altLang="en-US" sz="4800" dirty="0"/>
              <a:t> </a:t>
            </a:r>
            <a:r>
              <a:rPr lang="en-US" altLang="ko-KR" sz="4800" dirty="0"/>
              <a:t>KPQC</a:t>
            </a:r>
            <a:r>
              <a:rPr lang="ko-KR" altLang="en-US" sz="4800" dirty="0"/>
              <a:t> 포팅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>
                <a:hlinkClick r:id="rId2"/>
              </a:rPr>
              <a:t>https://youtu.be/DEBnuNpbLrU</a:t>
            </a:r>
            <a:r>
              <a:rPr lang="en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6999E-45B4-8BF0-20F1-6BE4AEB0E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B586D-23D8-B634-4F54-6933CB4E4ED3}"/>
              </a:ext>
            </a:extLst>
          </p:cNvPr>
          <p:cNvSpPr/>
          <p:nvPr/>
        </p:nvSpPr>
        <p:spPr>
          <a:xfrm>
            <a:off x="887651" y="3073630"/>
            <a:ext cx="7578023" cy="355370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49642-81F9-CF14-8CDF-CBC388A5ADD9}"/>
              </a:ext>
            </a:extLst>
          </p:cNvPr>
          <p:cNvSpPr/>
          <p:nvPr/>
        </p:nvSpPr>
        <p:spPr>
          <a:xfrm>
            <a:off x="411161" y="1605535"/>
            <a:ext cx="7759823" cy="2106245"/>
          </a:xfrm>
          <a:prstGeom prst="rect">
            <a:avLst/>
          </a:prstGeom>
          <a:solidFill>
            <a:schemeClr val="bg2">
              <a:lumMod val="9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38A844-59D3-2F9D-CD09-2027A590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1)</a:t>
            </a:r>
            <a:r>
              <a:rPr lang="ko-KR" altLang="en-US"/>
              <a:t> 기존 인증서 사용</a:t>
            </a:r>
            <a:r>
              <a:rPr lang="en-US" altLang="ko-KR"/>
              <a:t>+</a:t>
            </a:r>
            <a:r>
              <a:rPr lang="ko-KR" altLang="en-US"/>
              <a:t> 하이브리드 </a:t>
            </a:r>
            <a:r>
              <a:rPr lang="en-US" altLang="ko-KR"/>
              <a:t>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EEC08-5DEF-79A9-B710-F7FA2ED22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8227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sz="2800" dirty="0"/>
              <a:t>)</a:t>
            </a:r>
            <a:r>
              <a:rPr lang="ko-KR" altLang="en-US" sz="2800" dirty="0"/>
              <a:t> </a:t>
            </a:r>
            <a:r>
              <a:rPr lang="en-US" altLang="ko-KR" sz="2800" dirty="0"/>
              <a:t>TLS </a:t>
            </a:r>
            <a:r>
              <a:rPr lang="ko-KR" altLang="en-US" sz="2800" dirty="0"/>
              <a:t>서버 띄우기</a:t>
            </a:r>
            <a:r>
              <a:rPr lang="en-US" altLang="ko-KR" sz="2800" dirty="0"/>
              <a:t>(</a:t>
            </a:r>
            <a:r>
              <a:rPr lang="ko-KR" altLang="en-US" sz="2800" dirty="0"/>
              <a:t>서버용 새로운 터미널</a:t>
            </a:r>
            <a:r>
              <a:rPr lang="en-US" altLang="ko-KR" sz="2800" dirty="0"/>
              <a:t>)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000" dirty="0"/>
              <a:t>쉘 환경 설정</a:t>
            </a:r>
            <a:r>
              <a:rPr lang="en-US" altLang="ko-KR" sz="2000" dirty="0"/>
              <a:t>(</a:t>
            </a:r>
            <a:r>
              <a:rPr lang="ko-KR" altLang="en-US" sz="2000" dirty="0"/>
              <a:t>앞과 동일</a:t>
            </a:r>
            <a:r>
              <a:rPr lang="en-US" altLang="ko-KR" sz="2000" dirty="0"/>
              <a:t>,</a:t>
            </a:r>
            <a:r>
              <a:rPr lang="ko-KR" altLang="en-US" sz="2000" dirty="0"/>
              <a:t> 새로운 터미널 켜면 무조건 수행</a:t>
            </a:r>
            <a:r>
              <a:rPr lang="en-US" altLang="ko-KR" sz="2000" dirty="0"/>
              <a:t>)</a:t>
            </a:r>
          </a:p>
          <a:p>
            <a:pPr marL="457200" lvl="1" indent="0">
              <a:buNone/>
            </a:pPr>
            <a:r>
              <a:rPr lang="en-US" altLang="ko-KR" sz="2000" dirty="0"/>
              <a:t># (1) Homebrew OpenSSL 3.x </a:t>
            </a:r>
            <a:r>
              <a:rPr lang="ko-KR" altLang="en-US" sz="2000" dirty="0"/>
              <a:t>우선 호출</a:t>
            </a:r>
          </a:p>
          <a:p>
            <a:pPr marL="457200" lvl="1" indent="0">
              <a:buNone/>
            </a:pPr>
            <a:r>
              <a:rPr lang="en-US" altLang="ko-KR" sz="2000" dirty="0"/>
              <a:t>export PATH="$(brew --prefix openssl@3)/bin:$PATH"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# (2) </a:t>
            </a:r>
            <a:r>
              <a:rPr lang="en-US" altLang="ko-KR" sz="2000" dirty="0" err="1"/>
              <a:t>oqs</a:t>
            </a:r>
            <a:r>
              <a:rPr lang="en-US" altLang="ko-KR" sz="2000" dirty="0"/>
              <a:t>-provider </a:t>
            </a:r>
            <a:r>
              <a:rPr lang="ko-KR" altLang="en-US" sz="2000" dirty="0"/>
              <a:t>모듈 위치 지정</a:t>
            </a:r>
          </a:p>
          <a:p>
            <a:pPr marL="457200" lvl="1" indent="0">
              <a:buNone/>
            </a:pPr>
            <a:r>
              <a:rPr lang="en-US" altLang="ko-KR" sz="2000" dirty="0"/>
              <a:t>export OPENSSL_MODULES="$HOME/</a:t>
            </a:r>
            <a:r>
              <a:rPr lang="en-US" altLang="ko-KR" sz="2000" dirty="0" err="1"/>
              <a:t>oqs-provider_KpqC</a:t>
            </a:r>
            <a:r>
              <a:rPr lang="en-US" altLang="ko-KR" sz="2000" dirty="0"/>
              <a:t>/build/lib"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# (3) TLS </a:t>
            </a:r>
            <a:r>
              <a:rPr lang="ko-KR" altLang="en-US" sz="2000" dirty="0"/>
              <a:t>서버 터미널 동작</a:t>
            </a:r>
            <a:endParaRPr lang="en-US" altLang="ko-KR" sz="2000" dirty="0"/>
          </a:p>
          <a:p>
            <a:pPr marL="0" indent="0">
              <a:buNone/>
            </a:pPr>
            <a:r>
              <a:rPr lang="en" altLang="ko-KR" sz="1900" dirty="0" err="1"/>
              <a:t>openssl</a:t>
            </a:r>
            <a:r>
              <a:rPr lang="en" altLang="ko-KR" sz="1900" dirty="0"/>
              <a:t> </a:t>
            </a:r>
            <a:r>
              <a:rPr lang="en" altLang="ko-KR" sz="1900" dirty="0" err="1"/>
              <a:t>s_server</a:t>
            </a:r>
            <a:r>
              <a:rPr lang="en" altLang="ko-KR" sz="1900" dirty="0"/>
              <a:t> \</a:t>
            </a:r>
          </a:p>
          <a:p>
            <a:pPr marL="0" indent="0">
              <a:buNone/>
            </a:pPr>
            <a:r>
              <a:rPr lang="en" altLang="ko-KR" sz="1900" dirty="0"/>
              <a:t>-accept 8443 \</a:t>
            </a:r>
          </a:p>
          <a:p>
            <a:pPr marL="0" indent="0">
              <a:buNone/>
            </a:pPr>
            <a:r>
              <a:rPr lang="en" altLang="ko-KR" sz="1900" dirty="0"/>
              <a:t>-cert </a:t>
            </a:r>
            <a:r>
              <a:rPr lang="en" altLang="ko-KR" sz="1900" dirty="0" err="1"/>
              <a:t>server.crt</a:t>
            </a:r>
            <a:r>
              <a:rPr lang="en" altLang="ko-KR" sz="1900" dirty="0"/>
              <a:t> \</a:t>
            </a:r>
          </a:p>
          <a:p>
            <a:pPr marL="0" indent="0">
              <a:buNone/>
            </a:pPr>
            <a:r>
              <a:rPr lang="en" altLang="ko-KR" sz="1900" dirty="0"/>
              <a:t>-key </a:t>
            </a:r>
            <a:r>
              <a:rPr lang="en" altLang="ko-KR" sz="1900" dirty="0" err="1"/>
              <a:t>server.key</a:t>
            </a:r>
            <a:r>
              <a:rPr lang="en" altLang="ko-KR" sz="1900" dirty="0"/>
              <a:t> \</a:t>
            </a:r>
          </a:p>
          <a:p>
            <a:pPr marL="0" indent="0">
              <a:buNone/>
            </a:pPr>
            <a:r>
              <a:rPr lang="en" altLang="ko-KR" sz="1900" dirty="0"/>
              <a:t>-www -tls1_3 \</a:t>
            </a:r>
          </a:p>
          <a:p>
            <a:pPr marL="0" indent="0">
              <a:buNone/>
            </a:pPr>
            <a:r>
              <a:rPr lang="en" altLang="ko-KR" sz="1900" dirty="0"/>
              <a:t>-groups p256_</a:t>
            </a:r>
            <a:r>
              <a:rPr lang="en" altLang="ko-KR" sz="2000" dirty="0"/>
              <a:t>smaug_t1 </a:t>
            </a:r>
            <a:r>
              <a:rPr lang="en" altLang="ko-KR" sz="1900" dirty="0"/>
              <a:t>\</a:t>
            </a:r>
          </a:p>
          <a:p>
            <a:pPr marL="0" indent="0">
              <a:buNone/>
            </a:pPr>
            <a:r>
              <a:rPr lang="en" altLang="ko-KR" sz="1900" dirty="0"/>
              <a:t>-provider default -provider base -provider </a:t>
            </a:r>
            <a:r>
              <a:rPr lang="en" altLang="ko-KR" sz="1900" dirty="0" err="1"/>
              <a:t>oqsprovider</a:t>
            </a:r>
            <a:r>
              <a:rPr lang="en" altLang="ko-KR" sz="1900" dirty="0"/>
              <a:t> \</a:t>
            </a:r>
          </a:p>
          <a:p>
            <a:pPr marL="0" indent="0">
              <a:buNone/>
            </a:pPr>
            <a:r>
              <a:rPr lang="en" altLang="ko-KR" sz="1900" dirty="0"/>
              <a:t>-provider-path "$OPENSSL_MODULES"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832974-9E80-CDEF-8E99-1476EEEE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20" y="3849078"/>
            <a:ext cx="5334000" cy="2006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7B5B25-FE26-CEB8-63F3-47C3C57479AB}"/>
              </a:ext>
            </a:extLst>
          </p:cNvPr>
          <p:cNvSpPr/>
          <p:nvPr/>
        </p:nvSpPr>
        <p:spPr>
          <a:xfrm>
            <a:off x="6363260" y="5415536"/>
            <a:ext cx="2475940" cy="440142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82DD94-B612-86C5-8DCF-6EB28C8169E5}"/>
              </a:ext>
            </a:extLst>
          </p:cNvPr>
          <p:cNvSpPr/>
          <p:nvPr/>
        </p:nvSpPr>
        <p:spPr>
          <a:xfrm>
            <a:off x="6363260" y="4733905"/>
            <a:ext cx="2102414" cy="236946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E5F448-691E-BE55-0EA7-422081C02998}"/>
              </a:ext>
            </a:extLst>
          </p:cNvPr>
          <p:cNvSpPr/>
          <p:nvPr/>
        </p:nvSpPr>
        <p:spPr>
          <a:xfrm>
            <a:off x="411160" y="5737205"/>
            <a:ext cx="2969037" cy="35537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717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2F74-BFC5-D9B1-964A-996887129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93FB2-FEAE-C68F-79C3-851AC3BC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1)</a:t>
            </a:r>
            <a:r>
              <a:rPr lang="ko-KR" altLang="en-US"/>
              <a:t> 기존 인증서 사용</a:t>
            </a:r>
            <a:r>
              <a:rPr lang="en-US" altLang="ko-KR"/>
              <a:t>+</a:t>
            </a:r>
            <a:r>
              <a:rPr lang="ko-KR" altLang="en-US"/>
              <a:t> 하이브리드 </a:t>
            </a:r>
            <a:r>
              <a:rPr lang="en-US" altLang="ko-KR"/>
              <a:t>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9A4207-38FC-C81F-FD51-AB601078A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800"/>
              <a:t>5)</a:t>
            </a:r>
            <a:r>
              <a:rPr lang="ko-KR" altLang="en-US" sz="2800"/>
              <a:t> </a:t>
            </a:r>
            <a:r>
              <a:rPr lang="en-US" altLang="ko-KR" sz="2800"/>
              <a:t>Handshake </a:t>
            </a:r>
            <a:r>
              <a:rPr lang="ko-KR" altLang="en-US" sz="2800"/>
              <a:t>벤치마크 실행</a:t>
            </a:r>
            <a:r>
              <a:rPr lang="en-US" altLang="ko-KR" sz="2800"/>
              <a:t>(</a:t>
            </a:r>
            <a:r>
              <a:rPr lang="ko-KR" altLang="en-US" sz="2800"/>
              <a:t>클라이언트 터미널</a:t>
            </a:r>
            <a:r>
              <a:rPr lang="en-US" altLang="ko-KR" sz="2800"/>
              <a:t>_</a:t>
            </a:r>
            <a:r>
              <a:rPr lang="ko-KR" altLang="en-US" sz="2800"/>
              <a:t>기존 터미널</a:t>
            </a:r>
            <a:r>
              <a:rPr lang="en-US" altLang="ko-KR" sz="2800"/>
              <a:t>)</a:t>
            </a:r>
          </a:p>
          <a:p>
            <a:pPr marL="0" indent="0">
              <a:buNone/>
            </a:pPr>
            <a:r>
              <a:rPr lang="en-US" altLang="ko-KR"/>
              <a:t>./</a:t>
            </a:r>
            <a:r>
              <a:rPr lang="en-US" altLang="ko-KR" err="1"/>
              <a:t>bench.sh</a:t>
            </a:r>
            <a:endParaRPr lang="en-US" altLang="ko-KR"/>
          </a:p>
          <a:p>
            <a:pPr marL="0" indent="0">
              <a:buNone/>
            </a:pPr>
            <a:endParaRPr lang="en-US" altLang="ko-KR" sz="2800"/>
          </a:p>
          <a:p>
            <a:pPr marL="0" indent="0">
              <a:buNone/>
            </a:pPr>
            <a:r>
              <a:rPr lang="en" altLang="ko-KR" sz="2400"/>
              <a:t>ECDSA  </a:t>
            </a:r>
            <a:r>
              <a:rPr lang="ko-KR" altLang="en-US" sz="2400"/>
              <a:t>키</a:t>
            </a:r>
            <a:r>
              <a:rPr lang="en-US" altLang="ko-KR" sz="2400"/>
              <a:t>·</a:t>
            </a:r>
            <a:r>
              <a:rPr lang="ko-KR" altLang="en-US" sz="2400"/>
              <a:t>인증서 생성</a:t>
            </a:r>
            <a:endParaRPr lang="en-US" altLang="ko-KR" sz="2400"/>
          </a:p>
          <a:p>
            <a:pPr marL="0" indent="0">
              <a:buNone/>
            </a:pPr>
            <a:r>
              <a:rPr lang="en-US" altLang="ko-KR" sz="2400"/>
              <a:t>P-256+SMAUG_T1</a:t>
            </a:r>
            <a:r>
              <a:rPr lang="ko-KR" altLang="en-US" sz="2400"/>
              <a:t> 키 교환</a:t>
            </a:r>
            <a:r>
              <a:rPr lang="en-US" altLang="ko-KR" sz="2400"/>
              <a:t>(TLS 1.3)</a:t>
            </a:r>
          </a:p>
          <a:p>
            <a:pPr marL="0" indent="0">
              <a:buNone/>
            </a:pPr>
            <a:endParaRPr lang="en-US" altLang="ko-KR" sz="2400"/>
          </a:p>
          <a:p>
            <a:pPr marL="457200" lvl="1" indent="0">
              <a:buNone/>
            </a:pPr>
            <a:endParaRPr lang="en-US" altLang="ko-KR" sz="2000"/>
          </a:p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2EACC-2CC9-0887-0850-5718E0FDE2DB}"/>
              </a:ext>
            </a:extLst>
          </p:cNvPr>
          <p:cNvSpPr txBox="1"/>
          <p:nvPr/>
        </p:nvSpPr>
        <p:spPr>
          <a:xfrm>
            <a:off x="2227385" y="63421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C193E-7229-9047-6983-109494B1C687}"/>
              </a:ext>
            </a:extLst>
          </p:cNvPr>
          <p:cNvSpPr txBox="1"/>
          <p:nvPr/>
        </p:nvSpPr>
        <p:spPr>
          <a:xfrm>
            <a:off x="7436730" y="63421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클라이언트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3534B-E0C8-438B-0A2D-D00651FD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28" y="4636407"/>
            <a:ext cx="7772400" cy="15738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C2E538-9967-28DF-0C2E-0F1515C1B166}"/>
              </a:ext>
            </a:extLst>
          </p:cNvPr>
          <p:cNvSpPr/>
          <p:nvPr/>
        </p:nvSpPr>
        <p:spPr>
          <a:xfrm>
            <a:off x="1649604" y="5300783"/>
            <a:ext cx="3974124" cy="57117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223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B75FD-155E-02B3-2DD2-1D3C95FD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ABEF5-5F75-D04F-B46E-51378B22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2)</a:t>
            </a:r>
            <a:r>
              <a:rPr lang="ko-KR" altLang="en-US"/>
              <a:t> </a:t>
            </a:r>
            <a:r>
              <a:rPr lang="en-US" altLang="ko-KR"/>
              <a:t>PQC</a:t>
            </a:r>
            <a:r>
              <a:rPr lang="ko-KR" altLang="en-US"/>
              <a:t> 인증서 </a:t>
            </a:r>
            <a:r>
              <a:rPr lang="en-US" altLang="ko-KR"/>
              <a:t>+</a:t>
            </a:r>
            <a:r>
              <a:rPr lang="ko-KR" altLang="en-US"/>
              <a:t> 하이브리드 </a:t>
            </a:r>
            <a:r>
              <a:rPr lang="en-US" altLang="ko-KR"/>
              <a:t>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8FC39A-AE23-C522-BC92-AE181AE5B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70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Case1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쉘환경</a:t>
            </a:r>
            <a:r>
              <a:rPr lang="ko-KR" altLang="en-US" sz="2400" dirty="0"/>
              <a:t> 설정 동일하게 수행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0)</a:t>
            </a:r>
            <a:r>
              <a:rPr lang="ko-KR" altLang="en-US" sz="2400" dirty="0"/>
              <a:t> 실험용 디렉터리 생성 및 이동</a:t>
            </a:r>
            <a:endParaRPr lang="en-US" altLang="ko-KR" sz="2400" dirty="0"/>
          </a:p>
          <a:p>
            <a:pPr marL="0" indent="0">
              <a:buNone/>
            </a:pPr>
            <a:r>
              <a:rPr lang="en" altLang="ko-KR" sz="2000" dirty="0" err="1"/>
              <a:t>mkdir</a:t>
            </a:r>
            <a:r>
              <a:rPr lang="en" altLang="ko-KR" sz="2000" dirty="0"/>
              <a:t> -p ~/</a:t>
            </a:r>
            <a:r>
              <a:rPr lang="en" altLang="ko-KR" sz="2000" dirty="0" err="1"/>
              <a:t>tls-test_KpqC</a:t>
            </a:r>
            <a:endParaRPr lang="en" altLang="ko-KR" sz="2000" dirty="0"/>
          </a:p>
          <a:p>
            <a:pPr marL="0" indent="0">
              <a:buNone/>
            </a:pPr>
            <a:r>
              <a:rPr lang="en" altLang="ko-KR" sz="2000" dirty="0"/>
              <a:t>cd ~/</a:t>
            </a:r>
            <a:r>
              <a:rPr lang="en" altLang="ko-KR" sz="2000" dirty="0" err="1"/>
              <a:t>tls-test_KpqC</a:t>
            </a:r>
            <a:endParaRPr lang="en" altLang="ko-KR" sz="2000" dirty="0"/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1"/>
                </a:solidFill>
              </a:rPr>
              <a:t>1)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en-US" altLang="ko-KR" sz="2400" dirty="0">
                <a:solidFill>
                  <a:schemeClr val="accent1"/>
                </a:solidFill>
              </a:rPr>
              <a:t>PQC </a:t>
            </a:r>
            <a:r>
              <a:rPr lang="ko-KR" altLang="en-US" sz="2400" dirty="0">
                <a:solidFill>
                  <a:schemeClr val="accent1"/>
                </a:solidFill>
              </a:rPr>
              <a:t>인증서와 키 생성</a:t>
            </a:r>
            <a:r>
              <a:rPr lang="en-US" altLang="ko-KR" sz="2400" dirty="0">
                <a:solidFill>
                  <a:schemeClr val="accent1"/>
                </a:solidFill>
              </a:rPr>
              <a:t>(haetae2)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400" dirty="0"/>
              <a:t>2)TLS </a:t>
            </a:r>
            <a:r>
              <a:rPr lang="ko-KR" altLang="en-US" sz="2400" dirty="0"/>
              <a:t>서버 실행</a:t>
            </a:r>
            <a:endParaRPr lang="en-US" altLang="ko-KR" sz="2400" dirty="0"/>
          </a:p>
          <a:p>
            <a:pPr marL="0" indent="0">
              <a:buNone/>
            </a:pPr>
            <a:r>
              <a:rPr lang="en" altLang="ko-KR" sz="1600" dirty="0" err="1"/>
              <a:t>openssl</a:t>
            </a:r>
            <a:r>
              <a:rPr lang="en" altLang="ko-KR" sz="1600" dirty="0"/>
              <a:t> </a:t>
            </a:r>
            <a:r>
              <a:rPr lang="en" altLang="ko-KR" sz="1600" dirty="0" err="1"/>
              <a:t>s_server</a:t>
            </a:r>
            <a:r>
              <a:rPr lang="en" altLang="ko-KR" sz="1600" dirty="0"/>
              <a:t> \</a:t>
            </a:r>
          </a:p>
          <a:p>
            <a:pPr marL="0" indent="0">
              <a:buNone/>
            </a:pPr>
            <a:r>
              <a:rPr lang="en" altLang="ko-KR" sz="1600" dirty="0"/>
              <a:t>-accept 8443 \</a:t>
            </a:r>
          </a:p>
          <a:p>
            <a:pPr marL="0" indent="0">
              <a:buNone/>
            </a:pPr>
            <a:r>
              <a:rPr lang="en" altLang="ko-KR" sz="1600" dirty="0"/>
              <a:t>-cert </a:t>
            </a:r>
            <a:r>
              <a:rPr lang="en" altLang="ko-KR" sz="1600" dirty="0" err="1"/>
              <a:t>server.crt</a:t>
            </a:r>
            <a:r>
              <a:rPr lang="en" altLang="ko-KR" sz="1600" dirty="0"/>
              <a:t> \</a:t>
            </a:r>
          </a:p>
          <a:p>
            <a:pPr marL="0" indent="0">
              <a:buNone/>
            </a:pPr>
            <a:r>
              <a:rPr lang="en" altLang="ko-KR" sz="1600" dirty="0"/>
              <a:t>-key </a:t>
            </a:r>
            <a:r>
              <a:rPr lang="en" altLang="ko-KR" sz="1600" dirty="0" err="1"/>
              <a:t>server.key</a:t>
            </a:r>
            <a:r>
              <a:rPr lang="en" altLang="ko-KR" sz="1600" dirty="0"/>
              <a:t> \</a:t>
            </a:r>
          </a:p>
          <a:p>
            <a:pPr marL="0" indent="0">
              <a:buNone/>
            </a:pPr>
            <a:r>
              <a:rPr lang="en" altLang="ko-KR" sz="1600" dirty="0"/>
              <a:t>-www -tls1_3 \</a:t>
            </a:r>
          </a:p>
          <a:p>
            <a:pPr marL="0" indent="0">
              <a:buNone/>
            </a:pPr>
            <a:r>
              <a:rPr lang="en" altLang="ko-KR" sz="1600" dirty="0"/>
              <a:t>-groups p256_smaug_t1 \</a:t>
            </a:r>
          </a:p>
          <a:p>
            <a:pPr marL="0" indent="0">
              <a:buNone/>
            </a:pPr>
            <a:r>
              <a:rPr lang="en" altLang="ko-KR" sz="1600" dirty="0"/>
              <a:t>-provider default -provider base -provider </a:t>
            </a:r>
            <a:r>
              <a:rPr lang="en" altLang="ko-KR" sz="1600" dirty="0" err="1"/>
              <a:t>oqsprovider</a:t>
            </a:r>
            <a:r>
              <a:rPr lang="en" altLang="ko-KR" sz="1600" dirty="0"/>
              <a:t> \</a:t>
            </a:r>
          </a:p>
          <a:p>
            <a:pPr marL="0" indent="0">
              <a:buNone/>
            </a:pPr>
            <a:r>
              <a:rPr lang="en" altLang="ko-KR" sz="1600" dirty="0"/>
              <a:t>-provider-path "$OPENSSL_MODULES"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45C47-ACA9-0B2B-6DFC-97CD810B4E52}"/>
              </a:ext>
            </a:extLst>
          </p:cNvPr>
          <p:cNvSpPr txBox="1"/>
          <p:nvPr/>
        </p:nvSpPr>
        <p:spPr>
          <a:xfrm>
            <a:off x="6310313" y="2679935"/>
            <a:ext cx="5469767" cy="40318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# ① </a:t>
            </a:r>
            <a:r>
              <a:rPr kumimoji="1" lang="ko-KR" altLang="en-US" sz="1400"/>
              <a:t>개인키</a:t>
            </a:r>
            <a:r>
              <a:rPr kumimoji="1" lang="en-US" altLang="ko-KR" sz="1400"/>
              <a:t>(</a:t>
            </a:r>
            <a:r>
              <a:rPr kumimoji="1" lang="en" altLang="ko-KR" sz="1400" err="1"/>
              <a:t>server.key</a:t>
            </a:r>
            <a:r>
              <a:rPr kumimoji="1" lang="en" altLang="ko-KR" sz="1400"/>
              <a:t>) </a:t>
            </a:r>
            <a:r>
              <a:rPr kumimoji="1" lang="ko-KR" altLang="en-US" sz="1400"/>
              <a:t>생성</a:t>
            </a:r>
          </a:p>
          <a:p>
            <a:r>
              <a:rPr kumimoji="1" lang="en" altLang="ko-KR" sz="1400" err="1"/>
              <a:t>openssl</a:t>
            </a:r>
            <a:r>
              <a:rPr kumimoji="1" lang="en" altLang="ko-KR" sz="1400"/>
              <a:t> </a:t>
            </a:r>
            <a:r>
              <a:rPr kumimoji="1" lang="en" altLang="ko-KR" sz="1400" err="1"/>
              <a:t>genpkey</a:t>
            </a:r>
            <a:r>
              <a:rPr kumimoji="1" lang="en" altLang="ko-KR" sz="1400"/>
              <a:t> \</a:t>
            </a:r>
          </a:p>
          <a:p>
            <a:r>
              <a:rPr kumimoji="1" lang="en" altLang="ko-KR" sz="1400"/>
              <a:t>  -provider default \</a:t>
            </a:r>
          </a:p>
          <a:p>
            <a:r>
              <a:rPr kumimoji="1" lang="en" altLang="ko-KR" sz="1400"/>
              <a:t>  -provider base \</a:t>
            </a:r>
          </a:p>
          <a:p>
            <a:r>
              <a:rPr kumimoji="1" lang="en" altLang="ko-KR" sz="1400"/>
              <a:t>  -provider </a:t>
            </a:r>
            <a:r>
              <a:rPr kumimoji="1" lang="en" altLang="ko-KR" sz="1400" err="1"/>
              <a:t>oqsprovider</a:t>
            </a:r>
            <a:r>
              <a:rPr kumimoji="1" lang="en" altLang="ko-KR" sz="1400"/>
              <a:t> \</a:t>
            </a:r>
          </a:p>
          <a:p>
            <a:r>
              <a:rPr kumimoji="1" lang="en" altLang="ko-KR" sz="1400" b="1">
                <a:solidFill>
                  <a:srgbClr val="FF0000"/>
                </a:solidFill>
              </a:rPr>
              <a:t>  -algorithm</a:t>
            </a:r>
            <a:r>
              <a:rPr kumimoji="1" lang="ko-KR" altLang="en-US" sz="1400" b="1">
                <a:solidFill>
                  <a:srgbClr val="FF0000"/>
                </a:solidFill>
              </a:rPr>
              <a:t> </a:t>
            </a:r>
            <a:r>
              <a:rPr kumimoji="1" lang="en-US" altLang="ko-KR" sz="1400" b="1">
                <a:solidFill>
                  <a:srgbClr val="FF0000"/>
                </a:solidFill>
              </a:rPr>
              <a:t>haetae2</a:t>
            </a:r>
            <a:r>
              <a:rPr kumimoji="1" lang="en" altLang="ko-KR" sz="1400" b="1">
                <a:solidFill>
                  <a:srgbClr val="FF0000"/>
                </a:solidFill>
              </a:rPr>
              <a:t>\</a:t>
            </a:r>
          </a:p>
          <a:p>
            <a:r>
              <a:rPr kumimoji="1" lang="en" altLang="ko-KR" sz="1400"/>
              <a:t>  -out </a:t>
            </a:r>
            <a:r>
              <a:rPr kumimoji="1" lang="en" altLang="ko-KR" sz="1400" err="1"/>
              <a:t>server.key</a:t>
            </a:r>
            <a:endParaRPr kumimoji="1" lang="en" altLang="ko-KR" sz="1400"/>
          </a:p>
          <a:p>
            <a:endParaRPr kumimoji="1" lang="en" altLang="ko-KR" sz="1400"/>
          </a:p>
          <a:p>
            <a:r>
              <a:rPr kumimoji="1" lang="en" altLang="ko-KR" sz="1400"/>
              <a:t># ② Self-signed </a:t>
            </a:r>
            <a:r>
              <a:rPr kumimoji="1" lang="ko-KR" altLang="en-US" sz="1400"/>
              <a:t>인증서</a:t>
            </a:r>
            <a:r>
              <a:rPr kumimoji="1" lang="en-US" altLang="ko-KR" sz="1400"/>
              <a:t>(</a:t>
            </a:r>
            <a:r>
              <a:rPr kumimoji="1" lang="en" altLang="ko-KR" sz="1400" err="1"/>
              <a:t>server.crt</a:t>
            </a:r>
            <a:r>
              <a:rPr kumimoji="1" lang="en" altLang="ko-KR" sz="1400"/>
              <a:t>) </a:t>
            </a:r>
            <a:r>
              <a:rPr kumimoji="1" lang="ko-KR" altLang="en-US" sz="1400"/>
              <a:t>발급 </a:t>
            </a:r>
            <a:r>
              <a:rPr kumimoji="1" lang="en-US" altLang="ko-KR" sz="1400"/>
              <a:t>(</a:t>
            </a:r>
            <a:r>
              <a:rPr kumimoji="1" lang="ko-KR" altLang="en-US" sz="1400"/>
              <a:t>유효기간 </a:t>
            </a:r>
            <a:r>
              <a:rPr kumimoji="1" lang="en-US" altLang="ko-KR" sz="1400"/>
              <a:t>1</a:t>
            </a:r>
            <a:r>
              <a:rPr kumimoji="1" lang="ko-KR" altLang="en-US" sz="1400"/>
              <a:t>년</a:t>
            </a:r>
            <a:r>
              <a:rPr kumimoji="1" lang="en-US" altLang="ko-KR" sz="1400"/>
              <a:t>)</a:t>
            </a:r>
          </a:p>
          <a:p>
            <a:r>
              <a:rPr kumimoji="1" lang="en" altLang="ko-KR" sz="1400" b="1" err="1">
                <a:solidFill>
                  <a:srgbClr val="FF0000"/>
                </a:solidFill>
              </a:rPr>
              <a:t>openssl</a:t>
            </a:r>
            <a:r>
              <a:rPr kumimoji="1" lang="en" altLang="ko-KR" sz="1400" b="1">
                <a:solidFill>
                  <a:srgbClr val="FF0000"/>
                </a:solidFill>
              </a:rPr>
              <a:t> req -new -x509 \</a:t>
            </a:r>
          </a:p>
          <a:p>
            <a:r>
              <a:rPr kumimoji="1" lang="en" altLang="ko-KR" sz="1400"/>
              <a:t>  -provider default \</a:t>
            </a:r>
          </a:p>
          <a:p>
            <a:r>
              <a:rPr kumimoji="1" lang="en" altLang="ko-KR" sz="1400"/>
              <a:t>  -provider base \</a:t>
            </a:r>
          </a:p>
          <a:p>
            <a:r>
              <a:rPr kumimoji="1" lang="en" altLang="ko-KR" sz="1400"/>
              <a:t>  -provider </a:t>
            </a:r>
            <a:r>
              <a:rPr kumimoji="1" lang="en" altLang="ko-KR" sz="1400" err="1"/>
              <a:t>oqsprovider</a:t>
            </a:r>
            <a:r>
              <a:rPr kumimoji="1" lang="en" altLang="ko-KR" sz="1400"/>
              <a:t> \</a:t>
            </a:r>
          </a:p>
          <a:p>
            <a:r>
              <a:rPr kumimoji="1" lang="en" altLang="ko-KR" sz="1400" b="1">
                <a:solidFill>
                  <a:srgbClr val="FF0000"/>
                </a:solidFill>
              </a:rPr>
              <a:t>  -key </a:t>
            </a:r>
            <a:r>
              <a:rPr kumimoji="1" lang="en" altLang="ko-KR" sz="1400" b="1" err="1">
                <a:solidFill>
                  <a:srgbClr val="FF0000"/>
                </a:solidFill>
              </a:rPr>
              <a:t>server.key</a:t>
            </a:r>
            <a:r>
              <a:rPr kumimoji="1" lang="en" altLang="ko-KR" sz="1400" b="1">
                <a:solidFill>
                  <a:srgbClr val="FF0000"/>
                </a:solidFill>
              </a:rPr>
              <a:t> \</a:t>
            </a:r>
          </a:p>
          <a:p>
            <a:r>
              <a:rPr kumimoji="1" lang="en" altLang="ko-KR" sz="1400"/>
              <a:t>  -out </a:t>
            </a:r>
            <a:r>
              <a:rPr kumimoji="1" lang="en" altLang="ko-KR" sz="1400" err="1"/>
              <a:t>server.crt</a:t>
            </a:r>
            <a:r>
              <a:rPr kumimoji="1" lang="en" altLang="ko-KR" sz="1400"/>
              <a:t> \</a:t>
            </a:r>
          </a:p>
          <a:p>
            <a:r>
              <a:rPr kumimoji="1" lang="en" altLang="ko-KR" sz="1400"/>
              <a:t>  -days 365 -nodes \</a:t>
            </a:r>
          </a:p>
          <a:p>
            <a:r>
              <a:rPr kumimoji="1" lang="en" altLang="ko-KR" sz="1400"/>
              <a:t>  -subj "/C=KR/ST=Seoul/L=Seoul/O=</a:t>
            </a:r>
            <a:r>
              <a:rPr kumimoji="1" lang="en" altLang="ko-KR" sz="1400" err="1"/>
              <a:t>MyOrg</a:t>
            </a:r>
            <a:r>
              <a:rPr kumimoji="1" lang="en" altLang="ko-KR" sz="1400"/>
              <a:t>/OU=IT/CN=localhost"</a:t>
            </a:r>
          </a:p>
          <a:p>
            <a:endParaRPr kumimoji="1"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1B3E3-E498-F6E2-E92A-91C04ED610A8}"/>
              </a:ext>
            </a:extLst>
          </p:cNvPr>
          <p:cNvSpPr txBox="1"/>
          <p:nvPr/>
        </p:nvSpPr>
        <p:spPr>
          <a:xfrm>
            <a:off x="5523179" y="1379098"/>
            <a:ext cx="6668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/>
              <a:t>-accept 8443 : 8443 </a:t>
            </a:r>
            <a:r>
              <a:rPr lang="ko-KR" altLang="en-US"/>
              <a:t>포트 대기</a:t>
            </a:r>
          </a:p>
          <a:p>
            <a:pPr>
              <a:buNone/>
            </a:pPr>
            <a:r>
              <a:rPr lang="en-US" altLang="ko-KR"/>
              <a:t>-</a:t>
            </a:r>
            <a:r>
              <a:rPr lang="en" altLang="ko-KR"/>
              <a:t>groups p256_smaug_t1 : P-256 + smaug_t1</a:t>
            </a:r>
            <a:r>
              <a:rPr lang="ko-KR" altLang="en-US"/>
              <a:t>하이브리드 </a:t>
            </a:r>
            <a:r>
              <a:rPr lang="en" altLang="ko-KR"/>
              <a:t>KEM</a:t>
            </a:r>
          </a:p>
          <a:p>
            <a:r>
              <a:rPr lang="en" altLang="ko-KR" b="1" err="1">
                <a:solidFill>
                  <a:srgbClr val="FF0000"/>
                </a:solidFill>
              </a:rPr>
              <a:t>oqsprovider</a:t>
            </a:r>
            <a:r>
              <a:rPr lang="en" altLang="ko-KR" b="1">
                <a:solidFill>
                  <a:srgbClr val="FF0000"/>
                </a:solidFill>
              </a:rPr>
              <a:t> </a:t>
            </a:r>
            <a:r>
              <a:rPr lang="ko-KR" altLang="en-US" b="1">
                <a:solidFill>
                  <a:srgbClr val="FF0000"/>
                </a:solidFill>
              </a:rPr>
              <a:t>로딩으로 </a:t>
            </a:r>
            <a:r>
              <a:rPr lang="en-US" altLang="ko-KR" b="1">
                <a:solidFill>
                  <a:srgbClr val="FF0000"/>
                </a:solidFill>
              </a:rPr>
              <a:t>smaug_t1</a:t>
            </a:r>
            <a:r>
              <a:rPr lang="en" altLang="ko-KR" b="1">
                <a:solidFill>
                  <a:srgbClr val="FF0000"/>
                </a:solidFill>
              </a:rPr>
              <a:t>·haetae2 </a:t>
            </a:r>
            <a:r>
              <a:rPr lang="ko-KR" altLang="en-US" b="1">
                <a:solidFill>
                  <a:srgbClr val="FF0000"/>
                </a:solidFill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372618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A703B-48A8-4FFD-206D-38EB0D7D0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A0BC6-BB99-0404-6170-87328FE3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2)</a:t>
            </a:r>
            <a:r>
              <a:rPr lang="ko-KR" altLang="en-US"/>
              <a:t> </a:t>
            </a:r>
            <a:r>
              <a:rPr lang="en-US" altLang="ko-KR"/>
              <a:t>PQC</a:t>
            </a:r>
            <a:r>
              <a:rPr lang="ko-KR" altLang="en-US"/>
              <a:t> 인증서 </a:t>
            </a:r>
            <a:r>
              <a:rPr lang="en-US" altLang="ko-KR"/>
              <a:t>+</a:t>
            </a:r>
            <a:r>
              <a:rPr lang="ko-KR" altLang="en-US"/>
              <a:t> 하이브리드 </a:t>
            </a:r>
            <a:r>
              <a:rPr lang="en-US" altLang="ko-KR"/>
              <a:t>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2922A0-BCAB-6EFA-99E1-8CFD7EABC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400"/>
              <a:t>[</a:t>
            </a:r>
            <a:r>
              <a:rPr lang="ko-KR" altLang="en-US" sz="2400"/>
              <a:t>클라이언트 터미널</a:t>
            </a:r>
            <a:r>
              <a:rPr lang="en-US" altLang="ko-KR" sz="2400"/>
              <a:t>]</a:t>
            </a:r>
          </a:p>
          <a:p>
            <a:pPr marL="0" indent="0">
              <a:buNone/>
            </a:pPr>
            <a:r>
              <a:rPr lang="en-US" altLang="ko-KR" sz="2400"/>
              <a:t>3)</a:t>
            </a:r>
            <a:r>
              <a:rPr lang="ko-KR" altLang="en-US" sz="2400"/>
              <a:t> </a:t>
            </a:r>
            <a:r>
              <a:rPr lang="ko-KR" altLang="en-US" sz="2400" err="1"/>
              <a:t>핸드쉐이크</a:t>
            </a:r>
            <a:r>
              <a:rPr lang="ko-KR" altLang="en-US" sz="2400"/>
              <a:t> 기능 검증</a:t>
            </a:r>
            <a:endParaRPr lang="en-US" altLang="ko-KR" sz="2400"/>
          </a:p>
          <a:p>
            <a:pPr marL="0" indent="0">
              <a:buNone/>
            </a:pPr>
            <a:r>
              <a:rPr lang="en" altLang="ko-KR" sz="2200"/>
              <a:t>cd ~/</a:t>
            </a:r>
            <a:r>
              <a:rPr lang="en" altLang="ko-KR" sz="2400"/>
              <a:t> </a:t>
            </a:r>
            <a:r>
              <a:rPr lang="en" altLang="ko-KR" sz="2400" err="1"/>
              <a:t>tls-test_KpqC</a:t>
            </a:r>
            <a:endParaRPr lang="en" altLang="ko-KR" sz="2200"/>
          </a:p>
          <a:p>
            <a:pPr marL="0" indent="0">
              <a:buNone/>
            </a:pPr>
            <a:endParaRPr lang="en" altLang="ko-KR" sz="2200"/>
          </a:p>
          <a:p>
            <a:pPr marL="0" indent="0">
              <a:buNone/>
            </a:pPr>
            <a:r>
              <a:rPr lang="en" altLang="ko-KR" sz="2200" err="1"/>
              <a:t>openssl</a:t>
            </a:r>
            <a:r>
              <a:rPr lang="en" altLang="ko-KR" sz="2200"/>
              <a:t> </a:t>
            </a:r>
            <a:r>
              <a:rPr lang="en" altLang="ko-KR" sz="2200" err="1"/>
              <a:t>s_client</a:t>
            </a:r>
            <a:r>
              <a:rPr lang="en" altLang="ko-KR" sz="2200"/>
              <a:t> \</a:t>
            </a:r>
          </a:p>
          <a:p>
            <a:pPr marL="0" indent="0">
              <a:buNone/>
            </a:pPr>
            <a:r>
              <a:rPr lang="en" altLang="ko-KR" sz="2200"/>
              <a:t>  -connect localhost:8443 \</a:t>
            </a:r>
          </a:p>
          <a:p>
            <a:pPr marL="0" indent="0">
              <a:buNone/>
            </a:pPr>
            <a:r>
              <a:rPr lang="en" altLang="ko-KR" sz="2200"/>
              <a:t>  -tls1_3 \</a:t>
            </a:r>
          </a:p>
          <a:p>
            <a:pPr marL="0" indent="0">
              <a:buNone/>
            </a:pPr>
            <a:r>
              <a:rPr lang="en" altLang="ko-KR" sz="2200"/>
              <a:t>  -groups p256_smaug_t1 \</a:t>
            </a:r>
          </a:p>
          <a:p>
            <a:pPr marL="0" indent="0">
              <a:buNone/>
            </a:pPr>
            <a:r>
              <a:rPr lang="en" altLang="ko-KR" sz="2200"/>
              <a:t>  -provider default \</a:t>
            </a:r>
          </a:p>
          <a:p>
            <a:pPr marL="0" indent="0">
              <a:buNone/>
            </a:pPr>
            <a:r>
              <a:rPr lang="en" altLang="ko-KR" sz="2200"/>
              <a:t>  -provider base \</a:t>
            </a:r>
          </a:p>
          <a:p>
            <a:pPr marL="0" indent="0">
              <a:buNone/>
            </a:pPr>
            <a:r>
              <a:rPr lang="en" altLang="ko-KR" sz="2200"/>
              <a:t>  -provider </a:t>
            </a:r>
            <a:r>
              <a:rPr lang="en" altLang="ko-KR" sz="2200" err="1"/>
              <a:t>oqsprovider</a:t>
            </a:r>
            <a:r>
              <a:rPr lang="en" altLang="ko-KR" sz="2200"/>
              <a:t> \</a:t>
            </a:r>
          </a:p>
          <a:p>
            <a:pPr marL="0" indent="0">
              <a:buNone/>
            </a:pPr>
            <a:r>
              <a:rPr lang="en" altLang="ko-KR" sz="2200"/>
              <a:t>  -</a:t>
            </a:r>
            <a:r>
              <a:rPr lang="en" altLang="ko-KR" sz="2200" err="1"/>
              <a:t>CAfile</a:t>
            </a:r>
            <a:r>
              <a:rPr lang="en" altLang="ko-KR" sz="2200"/>
              <a:t> </a:t>
            </a:r>
            <a:r>
              <a:rPr lang="en" altLang="ko-KR" sz="2200" err="1"/>
              <a:t>server.crt</a:t>
            </a:r>
            <a:r>
              <a:rPr lang="en" altLang="ko-KR" sz="2200"/>
              <a:t> \</a:t>
            </a:r>
          </a:p>
          <a:p>
            <a:pPr marL="0" indent="0">
              <a:buNone/>
            </a:pPr>
            <a:r>
              <a:rPr lang="en" altLang="ko-KR" sz="2200"/>
              <a:t>  -msg</a:t>
            </a:r>
            <a:endParaRPr lang="ko-KR" alt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F9352-AC76-5770-F8D5-E073F056C9F3}"/>
              </a:ext>
            </a:extLst>
          </p:cNvPr>
          <p:cNvSpPr txBox="1"/>
          <p:nvPr/>
        </p:nvSpPr>
        <p:spPr>
          <a:xfrm>
            <a:off x="3906886" y="5286970"/>
            <a:ext cx="750836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/>
              <a:t>-groups p256_smuag_t1 : </a:t>
            </a:r>
            <a:r>
              <a:rPr lang="en" altLang="ko-KR" err="1"/>
              <a:t>ClientHello</a:t>
            </a:r>
            <a:r>
              <a:rPr lang="en" altLang="ko-KR"/>
              <a:t> </a:t>
            </a:r>
            <a:r>
              <a:rPr lang="ko-KR" altLang="en-US" err="1"/>
              <a:t>에</a:t>
            </a:r>
            <a:r>
              <a:rPr lang="ko-KR" altLang="en-US"/>
              <a:t> </a:t>
            </a:r>
            <a:r>
              <a:rPr lang="en" altLang="ko-KR"/>
              <a:t>P-256+smaug_t1 </a:t>
            </a:r>
            <a:r>
              <a:rPr lang="ko-KR" altLang="en-US"/>
              <a:t>제안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키교환만 하이브리드</a:t>
            </a:r>
            <a:r>
              <a:rPr lang="en-US" altLang="ko-KR"/>
              <a:t>)</a:t>
            </a:r>
            <a:endParaRPr lang="ko-KR" altLang="en-US"/>
          </a:p>
          <a:p>
            <a:pPr>
              <a:buNone/>
            </a:pPr>
            <a:r>
              <a:rPr lang="en-US" altLang="ko-KR"/>
              <a:t>-</a:t>
            </a:r>
            <a:r>
              <a:rPr lang="en" altLang="ko-KR" err="1"/>
              <a:t>CAfile</a:t>
            </a:r>
            <a:r>
              <a:rPr lang="en" altLang="ko-KR"/>
              <a:t> </a:t>
            </a:r>
            <a:r>
              <a:rPr lang="en" altLang="ko-KR" err="1"/>
              <a:t>server.crt</a:t>
            </a:r>
            <a:r>
              <a:rPr lang="en" altLang="ko-KR"/>
              <a:t> : Self-signed </a:t>
            </a:r>
            <a:r>
              <a:rPr lang="ko-KR" altLang="en-US"/>
              <a:t>인증서 신뢰</a:t>
            </a:r>
          </a:p>
          <a:p>
            <a:r>
              <a:rPr lang="en-US" altLang="ko-KR"/>
              <a:t>-</a:t>
            </a:r>
            <a:r>
              <a:rPr lang="en" altLang="ko-KR"/>
              <a:t>msg : </a:t>
            </a:r>
            <a:r>
              <a:rPr lang="ko-KR" altLang="en-US"/>
              <a:t>메시지 레벨 로그 출력</a:t>
            </a:r>
          </a:p>
        </p:txBody>
      </p:sp>
    </p:spTree>
    <p:extLst>
      <p:ext uri="{BB962C8B-B14F-4D97-AF65-F5344CB8AC3E}">
        <p14:creationId xmlns:p14="http://schemas.microsoft.com/office/powerpoint/2010/main" val="84091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0F20-9C6F-DF0E-0762-223A1045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AEFBC-C10A-46A8-DA76-8C27CBF8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2)</a:t>
            </a:r>
            <a:r>
              <a:rPr lang="ko-KR" altLang="en-US"/>
              <a:t> </a:t>
            </a:r>
            <a:r>
              <a:rPr lang="en-US" altLang="ko-KR"/>
              <a:t>PQC</a:t>
            </a:r>
            <a:r>
              <a:rPr lang="ko-KR" altLang="en-US"/>
              <a:t> 인증서 </a:t>
            </a:r>
            <a:r>
              <a:rPr lang="en-US" altLang="ko-KR"/>
              <a:t>+</a:t>
            </a:r>
            <a:r>
              <a:rPr lang="ko-KR" altLang="en-US"/>
              <a:t> 하이브리드 </a:t>
            </a:r>
            <a:r>
              <a:rPr lang="en-US" altLang="ko-KR"/>
              <a:t>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F5B5B-A7DD-1F8F-24C0-06EA2095F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6927186" cy="5057775"/>
          </a:xfrm>
        </p:spPr>
        <p:txBody>
          <a:bodyPr/>
          <a:lstStyle/>
          <a:p>
            <a:r>
              <a:rPr lang="en-US" altLang="ko-KR"/>
              <a:t>10</a:t>
            </a:r>
            <a:r>
              <a:rPr lang="ko-KR" altLang="en-US"/>
              <a:t>초 동안 </a:t>
            </a:r>
            <a:r>
              <a:rPr lang="ko-KR" altLang="en-US" err="1"/>
              <a:t>몇번</a:t>
            </a:r>
            <a:r>
              <a:rPr lang="ko-KR" altLang="en-US"/>
              <a:t> </a:t>
            </a:r>
            <a:r>
              <a:rPr lang="ko-KR" altLang="en-US" err="1"/>
              <a:t>핸드쉐이크가</a:t>
            </a:r>
            <a:r>
              <a:rPr lang="ko-KR" altLang="en-US"/>
              <a:t> 돌아가는지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7A9D0-D718-F57E-6621-8A16BF9ED607}"/>
              </a:ext>
            </a:extLst>
          </p:cNvPr>
          <p:cNvSpPr txBox="1"/>
          <p:nvPr/>
        </p:nvSpPr>
        <p:spPr>
          <a:xfrm>
            <a:off x="7338349" y="1152525"/>
            <a:ext cx="469064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err="1"/>
              <a:t>cat</a:t>
            </a:r>
            <a:r>
              <a:rPr lang="ko-KR" altLang="en-US" sz="1050"/>
              <a:t> &gt; ~/</a:t>
            </a:r>
            <a:r>
              <a:rPr lang="ko-KR" altLang="en-US" sz="1050" err="1"/>
              <a:t>tls-test</a:t>
            </a:r>
            <a:r>
              <a:rPr lang="en-US" altLang="ko-KR" sz="1050"/>
              <a:t>_</a:t>
            </a:r>
            <a:r>
              <a:rPr lang="en-US" altLang="ko-KR" sz="1050" err="1"/>
              <a:t>KpqC</a:t>
            </a:r>
            <a:r>
              <a:rPr lang="ko-KR" altLang="en-US" sz="1050"/>
              <a:t>/</a:t>
            </a:r>
            <a:r>
              <a:rPr lang="ko-KR" altLang="en-US" sz="1050" err="1"/>
              <a:t>time</a:t>
            </a:r>
            <a:r>
              <a:rPr lang="en-US" altLang="ko-KR" sz="1050"/>
              <a:t>_</a:t>
            </a:r>
            <a:r>
              <a:rPr lang="ko-KR" altLang="en-US" sz="1050" err="1"/>
              <a:t>bench.sh</a:t>
            </a:r>
            <a:r>
              <a:rPr lang="ko-KR" altLang="en-US" sz="1050"/>
              <a:t> &lt;&lt; 'EOF'</a:t>
            </a:r>
          </a:p>
          <a:p>
            <a:r>
              <a:rPr lang="ko-KR" altLang="en-US" sz="1050"/>
              <a:t>#!/</a:t>
            </a:r>
            <a:r>
              <a:rPr lang="ko-KR" altLang="en-US" sz="1050" err="1"/>
              <a:t>usr</a:t>
            </a:r>
            <a:r>
              <a:rPr lang="ko-KR" altLang="en-US" sz="1050"/>
              <a:t>/</a:t>
            </a:r>
            <a:r>
              <a:rPr lang="ko-KR" altLang="en-US" sz="1050" err="1"/>
              <a:t>bin</a:t>
            </a:r>
            <a:r>
              <a:rPr lang="ko-KR" altLang="en-US" sz="1050"/>
              <a:t>/</a:t>
            </a:r>
            <a:r>
              <a:rPr lang="ko-KR" altLang="en-US" sz="1050" err="1"/>
              <a:t>env</a:t>
            </a:r>
            <a:r>
              <a:rPr lang="ko-KR" altLang="en-US" sz="1050"/>
              <a:t> </a:t>
            </a:r>
            <a:r>
              <a:rPr lang="ko-KR" altLang="en-US" sz="1050" err="1"/>
              <a:t>bash</a:t>
            </a:r>
            <a:endParaRPr lang="ko-KR" altLang="en-US" sz="1050"/>
          </a:p>
          <a:p>
            <a:r>
              <a:rPr lang="ko-KR" altLang="en-US" sz="1050"/>
              <a:t>HOST=</a:t>
            </a:r>
            <a:r>
              <a:rPr lang="ko-KR" altLang="en-US" sz="1050" err="1"/>
              <a:t>localhost</a:t>
            </a:r>
            <a:endParaRPr lang="ko-KR" altLang="en-US" sz="1050"/>
          </a:p>
          <a:p>
            <a:r>
              <a:rPr lang="ko-KR" altLang="en-US" sz="1050"/>
              <a:t>PORT=8443</a:t>
            </a:r>
          </a:p>
          <a:p>
            <a:r>
              <a:rPr lang="ko-KR" altLang="en-US" sz="1050"/>
              <a:t>DURATION=10                      # 측정 시간(초)</a:t>
            </a:r>
          </a:p>
          <a:p>
            <a:r>
              <a:rPr lang="ko-KR" altLang="en-US" sz="1050"/>
              <a:t>PROV_PATH="$HOME/</a:t>
            </a:r>
            <a:r>
              <a:rPr lang="en" altLang="ko-KR" sz="1050"/>
              <a:t> </a:t>
            </a:r>
            <a:r>
              <a:rPr lang="en" altLang="ko-KR" sz="1050" err="1"/>
              <a:t>oqs-provider_KpqC</a:t>
            </a:r>
            <a:r>
              <a:rPr lang="ko-KR" altLang="en-US" sz="1050"/>
              <a:t>/</a:t>
            </a:r>
            <a:r>
              <a:rPr lang="ko-KR" altLang="en-US" sz="1050" err="1"/>
              <a:t>build</a:t>
            </a:r>
            <a:r>
              <a:rPr lang="ko-KR" altLang="en-US" sz="1050"/>
              <a:t>/</a:t>
            </a:r>
            <a:r>
              <a:rPr lang="ko-KR" altLang="en-US" sz="1050" err="1"/>
              <a:t>lib</a:t>
            </a:r>
            <a:r>
              <a:rPr lang="ko-KR" altLang="en-US" sz="1050"/>
              <a:t>"</a:t>
            </a:r>
          </a:p>
          <a:p>
            <a:endParaRPr lang="ko-KR" altLang="en-US" sz="1050"/>
          </a:p>
          <a:p>
            <a:r>
              <a:rPr lang="ko-KR" altLang="en-US" sz="1050"/>
              <a:t># 환경 체크</a:t>
            </a:r>
          </a:p>
          <a:p>
            <a:r>
              <a:rPr lang="ko-KR" altLang="en-US" sz="1050" err="1"/>
              <a:t>export</a:t>
            </a:r>
            <a:r>
              <a:rPr lang="ko-KR" altLang="en-US" sz="1050"/>
              <a:t> PATH="$(</a:t>
            </a:r>
            <a:r>
              <a:rPr lang="ko-KR" altLang="en-US" sz="1050" err="1"/>
              <a:t>brew</a:t>
            </a:r>
            <a:r>
              <a:rPr lang="ko-KR" altLang="en-US" sz="1050"/>
              <a:t> --</a:t>
            </a:r>
            <a:r>
              <a:rPr lang="ko-KR" altLang="en-US" sz="1050" err="1"/>
              <a:t>prefix</a:t>
            </a:r>
            <a:r>
              <a:rPr lang="ko-KR" altLang="en-US" sz="1050"/>
              <a:t> openssl@3)/</a:t>
            </a:r>
            <a:r>
              <a:rPr lang="ko-KR" altLang="en-US" sz="1050" err="1"/>
              <a:t>bin</a:t>
            </a:r>
            <a:r>
              <a:rPr lang="ko-KR" altLang="en-US" sz="1050"/>
              <a:t>:$PATH"</a:t>
            </a:r>
          </a:p>
          <a:p>
            <a:r>
              <a:rPr lang="ko-KR" altLang="en-US" sz="1050" err="1"/>
              <a:t>export</a:t>
            </a:r>
            <a:r>
              <a:rPr lang="ko-KR" altLang="en-US" sz="1050"/>
              <a:t> OPENSSL_MODULES="$PROV_PATH"</a:t>
            </a:r>
          </a:p>
          <a:p>
            <a:endParaRPr lang="ko-KR" altLang="en-US" sz="1050"/>
          </a:p>
          <a:p>
            <a:r>
              <a:rPr lang="ko-KR" altLang="en-US" sz="1050"/>
              <a:t>START_TS=$(</a:t>
            </a:r>
            <a:r>
              <a:rPr lang="ko-KR" altLang="en-US" sz="1050" err="1"/>
              <a:t>date</a:t>
            </a:r>
            <a:r>
              <a:rPr lang="ko-KR" altLang="en-US" sz="1050"/>
              <a:t> +%</a:t>
            </a:r>
            <a:r>
              <a:rPr lang="ko-KR" altLang="en-US" sz="1050" err="1"/>
              <a:t>s</a:t>
            </a:r>
            <a:r>
              <a:rPr lang="ko-KR" altLang="en-US" sz="1050"/>
              <a:t>)</a:t>
            </a:r>
          </a:p>
          <a:p>
            <a:r>
              <a:rPr lang="ko-KR" altLang="en-US" sz="1050"/>
              <a:t>END_TS=$((START_TS + DURATION))</a:t>
            </a:r>
          </a:p>
          <a:p>
            <a:r>
              <a:rPr lang="ko-KR" altLang="en-US" sz="1050"/>
              <a:t>COUNT=0</a:t>
            </a:r>
          </a:p>
          <a:p>
            <a:endParaRPr lang="ko-KR" altLang="en-US" sz="1050"/>
          </a:p>
          <a:p>
            <a:r>
              <a:rPr lang="ko-KR" altLang="en-US" sz="1050" err="1"/>
              <a:t>while</a:t>
            </a:r>
            <a:r>
              <a:rPr lang="ko-KR" altLang="en-US" sz="1050"/>
              <a:t> [ "$(</a:t>
            </a:r>
            <a:r>
              <a:rPr lang="ko-KR" altLang="en-US" sz="1050" err="1"/>
              <a:t>date</a:t>
            </a:r>
            <a:r>
              <a:rPr lang="ko-KR" altLang="en-US" sz="1050"/>
              <a:t> +%</a:t>
            </a:r>
            <a:r>
              <a:rPr lang="ko-KR" altLang="en-US" sz="1050" err="1"/>
              <a:t>s</a:t>
            </a:r>
            <a:r>
              <a:rPr lang="ko-KR" altLang="en-US" sz="1050"/>
              <a:t>)" -</a:t>
            </a:r>
            <a:r>
              <a:rPr lang="ko-KR" altLang="en-US" sz="1050" err="1"/>
              <a:t>lt</a:t>
            </a:r>
            <a:r>
              <a:rPr lang="ko-KR" altLang="en-US" sz="1050"/>
              <a:t> "$END_TS" ]; </a:t>
            </a:r>
            <a:r>
              <a:rPr lang="ko-KR" altLang="en-US" sz="1050" err="1"/>
              <a:t>do</a:t>
            </a:r>
            <a:endParaRPr lang="ko-KR" altLang="en-US" sz="1050"/>
          </a:p>
          <a:p>
            <a:r>
              <a:rPr lang="ko-KR" altLang="en-US" sz="1050"/>
              <a:t>  # 빈 줄 입력 → </a:t>
            </a:r>
            <a:r>
              <a:rPr lang="ko-KR" altLang="en-US" sz="1050" err="1"/>
              <a:t>핸드셰이크</a:t>
            </a:r>
            <a:r>
              <a:rPr lang="ko-KR" altLang="en-US" sz="1050"/>
              <a:t>. 출력 모두 버림</a:t>
            </a:r>
          </a:p>
          <a:p>
            <a:r>
              <a:rPr lang="ko-KR" altLang="en-US" sz="1050"/>
              <a:t>  </a:t>
            </a:r>
            <a:r>
              <a:rPr lang="ko-KR" altLang="en-US" sz="1050" err="1"/>
              <a:t>printf</a:t>
            </a:r>
            <a:r>
              <a:rPr lang="ko-KR" altLang="en-US" sz="1050"/>
              <a:t> '' | </a:t>
            </a:r>
            <a:r>
              <a:rPr lang="ko-KR" altLang="en-US" sz="1050" err="1"/>
              <a:t>openssl</a:t>
            </a:r>
            <a:r>
              <a:rPr lang="ko-KR" altLang="en-US" sz="1050"/>
              <a:t> </a:t>
            </a:r>
            <a:r>
              <a:rPr lang="ko-KR" altLang="en-US" sz="1050" err="1"/>
              <a:t>s_client</a:t>
            </a:r>
            <a:r>
              <a:rPr lang="ko-KR" altLang="en-US" sz="1050"/>
              <a:t> \</a:t>
            </a:r>
          </a:p>
          <a:p>
            <a:r>
              <a:rPr lang="ko-KR" altLang="en-US" sz="1050"/>
              <a:t>     -</a:t>
            </a:r>
            <a:r>
              <a:rPr lang="ko-KR" altLang="en-US" sz="1050" err="1"/>
              <a:t>connect</a:t>
            </a:r>
            <a:r>
              <a:rPr lang="ko-KR" altLang="en-US" sz="1050"/>
              <a:t> ${HOST}:${PORT} \</a:t>
            </a:r>
          </a:p>
          <a:p>
            <a:r>
              <a:rPr lang="ko-KR" altLang="en-US" sz="1050"/>
              <a:t>     -tls1_3 \</a:t>
            </a:r>
          </a:p>
          <a:p>
            <a:r>
              <a:rPr lang="ko-KR" altLang="en-US" sz="1050"/>
              <a:t>     -</a:t>
            </a:r>
            <a:r>
              <a:rPr lang="ko-KR" altLang="en-US" sz="1050" err="1"/>
              <a:t>groups</a:t>
            </a:r>
            <a:r>
              <a:rPr lang="ko-KR" altLang="en-US" sz="1050"/>
              <a:t> p256_</a:t>
            </a:r>
            <a:r>
              <a:rPr lang="en-US" altLang="ko-KR" sz="1050"/>
              <a:t>smaug_t1</a:t>
            </a:r>
            <a:r>
              <a:rPr lang="ko-KR" altLang="en-US" sz="1050"/>
              <a:t> \</a:t>
            </a:r>
          </a:p>
          <a:p>
            <a:r>
              <a:rPr lang="ko-KR" altLang="en-US" sz="1050"/>
              <a:t>     -</a:t>
            </a:r>
            <a:r>
              <a:rPr lang="ko-KR" altLang="en-US" sz="1050" err="1"/>
              <a:t>provider</a:t>
            </a:r>
            <a:r>
              <a:rPr lang="ko-KR" altLang="en-US" sz="1050"/>
              <a:t> </a:t>
            </a:r>
            <a:r>
              <a:rPr lang="ko-KR" altLang="en-US" sz="1050" err="1"/>
              <a:t>default</a:t>
            </a:r>
            <a:r>
              <a:rPr lang="ko-KR" altLang="en-US" sz="1050"/>
              <a:t> -</a:t>
            </a:r>
            <a:r>
              <a:rPr lang="ko-KR" altLang="en-US" sz="1050" err="1"/>
              <a:t>provider</a:t>
            </a:r>
            <a:r>
              <a:rPr lang="ko-KR" altLang="en-US" sz="1050"/>
              <a:t> </a:t>
            </a:r>
            <a:r>
              <a:rPr lang="ko-KR" altLang="en-US" sz="1050" err="1"/>
              <a:t>base</a:t>
            </a:r>
            <a:r>
              <a:rPr lang="ko-KR" altLang="en-US" sz="1050"/>
              <a:t> -</a:t>
            </a:r>
            <a:r>
              <a:rPr lang="ko-KR" altLang="en-US" sz="1050" err="1"/>
              <a:t>provider</a:t>
            </a:r>
            <a:r>
              <a:rPr lang="ko-KR" altLang="en-US" sz="1050"/>
              <a:t> </a:t>
            </a:r>
            <a:r>
              <a:rPr lang="ko-KR" altLang="en-US" sz="1050" err="1"/>
              <a:t>oqsprovider</a:t>
            </a:r>
            <a:r>
              <a:rPr lang="ko-KR" altLang="en-US" sz="1050"/>
              <a:t> \</a:t>
            </a:r>
          </a:p>
          <a:p>
            <a:r>
              <a:rPr lang="ko-KR" altLang="en-US" sz="1050"/>
              <a:t>     -</a:t>
            </a:r>
            <a:r>
              <a:rPr lang="ko-KR" altLang="en-US" sz="1050" err="1"/>
              <a:t>provider-path</a:t>
            </a:r>
            <a:r>
              <a:rPr lang="ko-KR" altLang="en-US" sz="1050"/>
              <a:t> "${PROV_PATH}" \</a:t>
            </a:r>
          </a:p>
          <a:p>
            <a:r>
              <a:rPr lang="ko-KR" altLang="en-US" sz="1050"/>
              <a:t>     -</a:t>
            </a:r>
            <a:r>
              <a:rPr lang="ko-KR" altLang="en-US" sz="1050" err="1"/>
              <a:t>CAfile</a:t>
            </a:r>
            <a:r>
              <a:rPr lang="ko-KR" altLang="en-US" sz="1050"/>
              <a:t> </a:t>
            </a:r>
            <a:r>
              <a:rPr lang="ko-KR" altLang="en-US" sz="1050" err="1"/>
              <a:t>server.crt</a:t>
            </a:r>
            <a:r>
              <a:rPr lang="ko-KR" altLang="en-US" sz="1050"/>
              <a:t> \</a:t>
            </a:r>
          </a:p>
          <a:p>
            <a:r>
              <a:rPr lang="ko-KR" altLang="en-US" sz="1050"/>
              <a:t>     &gt; /</a:t>
            </a:r>
            <a:r>
              <a:rPr lang="ko-KR" altLang="en-US" sz="1050" err="1"/>
              <a:t>dev</a:t>
            </a:r>
            <a:r>
              <a:rPr lang="ko-KR" altLang="en-US" sz="1050"/>
              <a:t>/</a:t>
            </a:r>
            <a:r>
              <a:rPr lang="ko-KR" altLang="en-US" sz="1050" err="1"/>
              <a:t>null</a:t>
            </a:r>
            <a:r>
              <a:rPr lang="ko-KR" altLang="en-US" sz="1050"/>
              <a:t> 2&gt;&amp;1</a:t>
            </a:r>
          </a:p>
          <a:p>
            <a:r>
              <a:rPr lang="ko-KR" altLang="en-US" sz="1050"/>
              <a:t>  COUNT=$((COUNT + 1))</a:t>
            </a:r>
          </a:p>
          <a:p>
            <a:r>
              <a:rPr lang="ko-KR" altLang="en-US" sz="1050" err="1"/>
              <a:t>done</a:t>
            </a:r>
            <a:endParaRPr lang="ko-KR" altLang="en-US" sz="1050"/>
          </a:p>
          <a:p>
            <a:endParaRPr lang="ko-KR" altLang="en-US" sz="1050"/>
          </a:p>
          <a:p>
            <a:r>
              <a:rPr lang="ko-KR" altLang="en-US" sz="1050" err="1"/>
              <a:t>echo</a:t>
            </a:r>
            <a:r>
              <a:rPr lang="ko-KR" altLang="en-US" sz="1050"/>
              <a:t> "→ $COUNT </a:t>
            </a:r>
            <a:r>
              <a:rPr lang="ko-KR" altLang="en-US" sz="1050" err="1"/>
              <a:t>handshakes</a:t>
            </a:r>
            <a:r>
              <a:rPr lang="ko-KR" altLang="en-US" sz="1050"/>
              <a:t> </a:t>
            </a:r>
            <a:r>
              <a:rPr lang="ko-KR" altLang="en-US" sz="1050" err="1"/>
              <a:t>in</a:t>
            </a:r>
            <a:r>
              <a:rPr lang="ko-KR" altLang="en-US" sz="1050"/>
              <a:t> ${DURATION}</a:t>
            </a:r>
            <a:r>
              <a:rPr lang="ko-KR" altLang="en-US" sz="1050" err="1"/>
              <a:t>s</a:t>
            </a:r>
            <a:r>
              <a:rPr lang="ko-KR" altLang="en-US" sz="1050"/>
              <a:t>"</a:t>
            </a:r>
          </a:p>
          <a:p>
            <a:r>
              <a:rPr lang="ko-KR" altLang="en-US" sz="1050" err="1"/>
              <a:t>printf</a:t>
            </a:r>
            <a:r>
              <a:rPr lang="ko-KR" altLang="en-US" sz="1050"/>
              <a:t> "→ %.2f </a:t>
            </a:r>
            <a:r>
              <a:rPr lang="ko-KR" altLang="en-US" sz="1050" err="1"/>
              <a:t>handshakes</a:t>
            </a:r>
            <a:r>
              <a:rPr lang="ko-KR" altLang="en-US" sz="1050"/>
              <a:t>/</a:t>
            </a:r>
            <a:r>
              <a:rPr lang="ko-KR" altLang="en-US" sz="1050" err="1"/>
              <a:t>sec</a:t>
            </a:r>
            <a:r>
              <a:rPr lang="ko-KR" altLang="en-US" sz="1050"/>
              <a:t>\</a:t>
            </a:r>
            <a:r>
              <a:rPr lang="ko-KR" altLang="en-US" sz="1050" err="1"/>
              <a:t>n</a:t>
            </a:r>
            <a:r>
              <a:rPr lang="ko-KR" altLang="en-US" sz="1050"/>
              <a:t>" "$(</a:t>
            </a:r>
            <a:r>
              <a:rPr lang="ko-KR" altLang="en-US" sz="1050" err="1"/>
              <a:t>bc</a:t>
            </a:r>
            <a:r>
              <a:rPr lang="ko-KR" altLang="en-US" sz="1050"/>
              <a:t> -</a:t>
            </a:r>
            <a:r>
              <a:rPr lang="ko-KR" altLang="en-US" sz="1050" err="1"/>
              <a:t>l</a:t>
            </a:r>
            <a:r>
              <a:rPr lang="ko-KR" altLang="en-US" sz="1050"/>
              <a:t> &lt;&lt;&lt; "$COUNT / $DURATION")"</a:t>
            </a:r>
          </a:p>
          <a:p>
            <a:r>
              <a:rPr lang="ko-KR" altLang="en-US" sz="1050" err="1"/>
              <a:t>printf</a:t>
            </a:r>
            <a:r>
              <a:rPr lang="ko-KR" altLang="en-US" sz="1050"/>
              <a:t> "→ </a:t>
            </a:r>
            <a:r>
              <a:rPr lang="ko-KR" altLang="en-US" sz="1050" err="1"/>
              <a:t>Avg</a:t>
            </a:r>
            <a:r>
              <a:rPr lang="ko-KR" altLang="en-US" sz="1050"/>
              <a:t> </a:t>
            </a:r>
            <a:r>
              <a:rPr lang="ko-KR" altLang="en-US" sz="1050" err="1"/>
              <a:t>handshake</a:t>
            </a:r>
            <a:r>
              <a:rPr lang="ko-KR" altLang="en-US" sz="1050"/>
              <a:t> </a:t>
            </a:r>
            <a:r>
              <a:rPr lang="ko-KR" altLang="en-US" sz="1050" err="1"/>
              <a:t>time</a:t>
            </a:r>
            <a:r>
              <a:rPr lang="ko-KR" altLang="en-US" sz="1050"/>
              <a:t>: %.4fs\</a:t>
            </a:r>
            <a:r>
              <a:rPr lang="ko-KR" altLang="en-US" sz="1050" err="1"/>
              <a:t>n</a:t>
            </a:r>
            <a:r>
              <a:rPr lang="ko-KR" altLang="en-US" sz="1050"/>
              <a:t>" "$(</a:t>
            </a:r>
            <a:r>
              <a:rPr lang="ko-KR" altLang="en-US" sz="1050" err="1"/>
              <a:t>bc</a:t>
            </a:r>
            <a:r>
              <a:rPr lang="ko-KR" altLang="en-US" sz="1050"/>
              <a:t> -</a:t>
            </a:r>
            <a:r>
              <a:rPr lang="ko-KR" altLang="en-US" sz="1050" err="1"/>
              <a:t>l</a:t>
            </a:r>
            <a:r>
              <a:rPr lang="ko-KR" altLang="en-US" sz="1050"/>
              <a:t> &lt;&lt;&lt; "$DURATION / $COUNT")"</a:t>
            </a:r>
          </a:p>
          <a:p>
            <a:r>
              <a:rPr lang="ko-KR" altLang="en-US" sz="1050"/>
              <a:t>EOF</a:t>
            </a:r>
          </a:p>
          <a:p>
            <a:endParaRPr lang="ko-KR" altLang="en-US" sz="1050"/>
          </a:p>
          <a:p>
            <a:r>
              <a:rPr lang="ko-KR" altLang="en-US" sz="1050" err="1"/>
              <a:t>chmod</a:t>
            </a:r>
            <a:r>
              <a:rPr lang="ko-KR" altLang="en-US" sz="1050"/>
              <a:t> +</a:t>
            </a:r>
            <a:r>
              <a:rPr lang="ko-KR" altLang="en-US" sz="1050" err="1"/>
              <a:t>x</a:t>
            </a:r>
            <a:r>
              <a:rPr lang="ko-KR" altLang="en-US" sz="1050"/>
              <a:t> ~/</a:t>
            </a:r>
            <a:r>
              <a:rPr lang="ko-KR" altLang="en-US" sz="1050" err="1"/>
              <a:t>tls-test</a:t>
            </a:r>
            <a:r>
              <a:rPr lang="en-US" altLang="ko-KR" sz="1050"/>
              <a:t>_</a:t>
            </a:r>
            <a:r>
              <a:rPr lang="en-US" altLang="ko-KR" sz="1050" err="1"/>
              <a:t>KpqC</a:t>
            </a:r>
            <a:r>
              <a:rPr lang="en-US" altLang="ko-KR" sz="1050"/>
              <a:t> </a:t>
            </a:r>
            <a:r>
              <a:rPr lang="ko-KR" altLang="en-US" sz="1050"/>
              <a:t>/</a:t>
            </a:r>
            <a:r>
              <a:rPr lang="ko-KR" altLang="en-US" sz="1050" err="1"/>
              <a:t>time-bench.sh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1359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4399F-061C-0BE5-20D9-3ACBEE61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13540-2BB4-4B56-0C4B-0424F106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3)</a:t>
            </a:r>
            <a:r>
              <a:rPr lang="ko-KR" altLang="en-US"/>
              <a:t> </a:t>
            </a:r>
            <a:r>
              <a:rPr lang="en-US" altLang="ko-KR"/>
              <a:t>PQC </a:t>
            </a:r>
            <a:r>
              <a:rPr lang="ko-KR" altLang="en-US"/>
              <a:t>인증서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PQC 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C7754-C2AA-3F5D-33D8-7741AFA0C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/>
              <a:t>0.</a:t>
            </a:r>
            <a:r>
              <a:rPr lang="ko-KR" altLang="en-US" sz="2400"/>
              <a:t> </a:t>
            </a:r>
            <a:r>
              <a:rPr lang="en-US" altLang="ko-KR" sz="2400"/>
              <a:t>Case1</a:t>
            </a:r>
            <a:r>
              <a:rPr lang="ko-KR" altLang="en-US" sz="2400"/>
              <a:t>의 </a:t>
            </a:r>
            <a:r>
              <a:rPr lang="ko-KR" altLang="en-US" sz="2400" err="1"/>
              <a:t>쉘환경</a:t>
            </a:r>
            <a:r>
              <a:rPr lang="ko-KR" altLang="en-US" sz="2400"/>
              <a:t> 설정 동일하게 수행</a:t>
            </a:r>
            <a:endParaRPr lang="en-US" altLang="ko-KR" sz="2400"/>
          </a:p>
          <a:p>
            <a:pPr marL="0" indent="0">
              <a:buNone/>
            </a:pPr>
            <a:r>
              <a:rPr lang="en-US" altLang="ko-KR" sz="2400"/>
              <a:t>Cas2</a:t>
            </a:r>
            <a:r>
              <a:rPr lang="ko-KR" altLang="en-US" sz="2400"/>
              <a:t>의 실험용 </a:t>
            </a:r>
            <a:r>
              <a:rPr lang="ko-KR" altLang="en-US" sz="2400" err="1"/>
              <a:t>디렉터리로이동</a:t>
            </a:r>
            <a:endParaRPr lang="en-US" altLang="ko-KR" sz="2400"/>
          </a:p>
          <a:p>
            <a:pPr marL="0" indent="0">
              <a:buNone/>
            </a:pPr>
            <a:r>
              <a:rPr lang="en-US" altLang="ko-KR" sz="2400"/>
              <a:t>1.</a:t>
            </a:r>
            <a:r>
              <a:rPr lang="ko-KR" altLang="en-US" sz="2400"/>
              <a:t> </a:t>
            </a:r>
            <a:r>
              <a:rPr lang="en-US" altLang="ko-KR" sz="2400"/>
              <a:t>PQC</a:t>
            </a:r>
            <a:r>
              <a:rPr lang="ko-KR" altLang="en-US" sz="2400"/>
              <a:t> 서명용 개인키</a:t>
            </a:r>
            <a:r>
              <a:rPr lang="en-US" altLang="ko-KR" sz="2400"/>
              <a:t>(haetae2 </a:t>
            </a:r>
            <a:r>
              <a:rPr lang="ko-KR" altLang="en-US" sz="2400"/>
              <a:t>생성</a:t>
            </a:r>
            <a:r>
              <a:rPr lang="en-US" altLang="ko-KR" sz="2400"/>
              <a:t>)</a:t>
            </a:r>
            <a:r>
              <a:rPr lang="ko-KR" altLang="en-US" sz="2400"/>
              <a:t> 및 인증서 생성</a:t>
            </a:r>
            <a:endParaRPr lang="en-US" altLang="ko-KR" sz="2400"/>
          </a:p>
          <a:p>
            <a:pPr marL="0" indent="0">
              <a:buNone/>
            </a:pPr>
            <a:r>
              <a:rPr lang="en" altLang="ko-KR" sz="2000" err="1"/>
              <a:t>openssl</a:t>
            </a:r>
            <a:r>
              <a:rPr lang="en" altLang="ko-KR" sz="2000"/>
              <a:t> </a:t>
            </a:r>
            <a:r>
              <a:rPr lang="en" altLang="ko-KR" sz="2000" err="1"/>
              <a:t>genpkey</a:t>
            </a:r>
            <a:r>
              <a:rPr lang="en" altLang="ko-KR" sz="2000"/>
              <a:t> \</a:t>
            </a:r>
          </a:p>
          <a:p>
            <a:pPr marL="0" indent="0">
              <a:buNone/>
            </a:pPr>
            <a:r>
              <a:rPr lang="en" altLang="ko-KR" sz="2000"/>
              <a:t>  -provider default \</a:t>
            </a:r>
          </a:p>
          <a:p>
            <a:pPr marL="0" indent="0">
              <a:buNone/>
            </a:pPr>
            <a:r>
              <a:rPr lang="en" altLang="ko-KR" sz="2000"/>
              <a:t>  -provider base \</a:t>
            </a:r>
          </a:p>
          <a:p>
            <a:pPr marL="0" indent="0">
              <a:buNone/>
            </a:pPr>
            <a:r>
              <a:rPr lang="en" altLang="ko-KR" sz="2000"/>
              <a:t>  -provider </a:t>
            </a:r>
            <a:r>
              <a:rPr lang="en" altLang="ko-KR" sz="2000" err="1"/>
              <a:t>oqsprovider</a:t>
            </a:r>
            <a:r>
              <a:rPr lang="en" altLang="ko-KR" sz="2000"/>
              <a:t> \</a:t>
            </a:r>
          </a:p>
          <a:p>
            <a:pPr marL="0" indent="0">
              <a:buNone/>
            </a:pPr>
            <a:r>
              <a:rPr lang="en" altLang="ko-KR" sz="2000" b="1">
                <a:solidFill>
                  <a:srgbClr val="FF0000"/>
                </a:solidFill>
              </a:rPr>
              <a:t>  -algorithm </a:t>
            </a:r>
            <a:r>
              <a:rPr lang="en-US" altLang="ko-KR" sz="2000" b="1">
                <a:solidFill>
                  <a:srgbClr val="FF0000"/>
                </a:solidFill>
              </a:rPr>
              <a:t>haetae2</a:t>
            </a:r>
            <a:r>
              <a:rPr lang="en" altLang="ko-KR" sz="2000" b="1">
                <a:solidFill>
                  <a:srgbClr val="FF0000"/>
                </a:solidFill>
              </a:rPr>
              <a:t> \</a:t>
            </a:r>
          </a:p>
          <a:p>
            <a:pPr marL="0" indent="0">
              <a:buNone/>
            </a:pPr>
            <a:r>
              <a:rPr lang="en" altLang="ko-KR" sz="2000" b="1">
                <a:solidFill>
                  <a:srgbClr val="FF0000"/>
                </a:solidFill>
              </a:rPr>
              <a:t>  -out </a:t>
            </a:r>
            <a:r>
              <a:rPr lang="en" altLang="ko-KR" sz="2000" b="1" err="1">
                <a:solidFill>
                  <a:srgbClr val="FF0000"/>
                </a:solidFill>
              </a:rPr>
              <a:t>server.key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30BD4-20DE-0706-A4B8-36B59760BCF8}"/>
              </a:ext>
            </a:extLst>
          </p:cNvPr>
          <p:cNvSpPr txBox="1"/>
          <p:nvPr/>
        </p:nvSpPr>
        <p:spPr>
          <a:xfrm>
            <a:off x="4069915" y="2686739"/>
            <a:ext cx="61287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err="1">
                <a:solidFill>
                  <a:srgbClr val="FF0000"/>
                </a:solidFill>
              </a:rPr>
              <a:t>openssl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lang="ko-KR" altLang="en-US" b="1" err="1">
                <a:solidFill>
                  <a:srgbClr val="FF0000"/>
                </a:solidFill>
              </a:rPr>
              <a:t>req</a:t>
            </a:r>
            <a:r>
              <a:rPr lang="ko-KR" altLang="en-US" b="1">
                <a:solidFill>
                  <a:srgbClr val="FF0000"/>
                </a:solidFill>
              </a:rPr>
              <a:t> -</a:t>
            </a:r>
            <a:r>
              <a:rPr lang="ko-KR" altLang="en-US" b="1" err="1">
                <a:solidFill>
                  <a:srgbClr val="FF0000"/>
                </a:solidFill>
              </a:rPr>
              <a:t>new</a:t>
            </a:r>
            <a:r>
              <a:rPr lang="ko-KR" altLang="en-US" b="1">
                <a:solidFill>
                  <a:srgbClr val="FF0000"/>
                </a:solidFill>
              </a:rPr>
              <a:t> -x509 \</a:t>
            </a:r>
          </a:p>
          <a:p>
            <a:r>
              <a:rPr lang="ko-KR" altLang="en-US"/>
              <a:t>  -</a:t>
            </a:r>
            <a:r>
              <a:rPr lang="ko-KR" altLang="en-US" err="1"/>
              <a:t>provider</a:t>
            </a:r>
            <a:r>
              <a:rPr lang="ko-KR" altLang="en-US"/>
              <a:t> </a:t>
            </a:r>
            <a:r>
              <a:rPr lang="ko-KR" altLang="en-US" err="1"/>
              <a:t>default</a:t>
            </a:r>
            <a:r>
              <a:rPr lang="ko-KR" altLang="en-US"/>
              <a:t> \</a:t>
            </a:r>
          </a:p>
          <a:p>
            <a:r>
              <a:rPr lang="ko-KR" altLang="en-US"/>
              <a:t>  -</a:t>
            </a:r>
            <a:r>
              <a:rPr lang="ko-KR" altLang="en-US" err="1"/>
              <a:t>provider</a:t>
            </a:r>
            <a:r>
              <a:rPr lang="ko-KR" altLang="en-US"/>
              <a:t> </a:t>
            </a:r>
            <a:r>
              <a:rPr lang="ko-KR" altLang="en-US" err="1"/>
              <a:t>base</a:t>
            </a:r>
            <a:r>
              <a:rPr lang="ko-KR" altLang="en-US"/>
              <a:t> \</a:t>
            </a:r>
          </a:p>
          <a:p>
            <a:r>
              <a:rPr lang="ko-KR" altLang="en-US"/>
              <a:t>  -</a:t>
            </a:r>
            <a:r>
              <a:rPr lang="ko-KR" altLang="en-US" err="1"/>
              <a:t>provider</a:t>
            </a:r>
            <a:r>
              <a:rPr lang="ko-KR" altLang="en-US"/>
              <a:t> </a:t>
            </a:r>
            <a:r>
              <a:rPr lang="ko-KR" altLang="en-US" err="1"/>
              <a:t>oqsprovider</a:t>
            </a:r>
            <a:r>
              <a:rPr lang="ko-KR" altLang="en-US"/>
              <a:t> \</a:t>
            </a:r>
          </a:p>
          <a:p>
            <a:r>
              <a:rPr lang="ko-KR" altLang="en-US" b="1">
                <a:solidFill>
                  <a:srgbClr val="FF0000"/>
                </a:solidFill>
              </a:rPr>
              <a:t>  -</a:t>
            </a:r>
            <a:r>
              <a:rPr lang="ko-KR" altLang="en-US" b="1" err="1">
                <a:solidFill>
                  <a:srgbClr val="FF0000"/>
                </a:solidFill>
              </a:rPr>
              <a:t>key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lang="ko-KR" altLang="en-US" b="1" err="1">
                <a:solidFill>
                  <a:srgbClr val="FF0000"/>
                </a:solidFill>
              </a:rPr>
              <a:t>server.key</a:t>
            </a:r>
            <a:r>
              <a:rPr lang="ko-KR" altLang="en-US" b="1">
                <a:solidFill>
                  <a:srgbClr val="FF0000"/>
                </a:solidFill>
              </a:rPr>
              <a:t> \</a:t>
            </a:r>
          </a:p>
          <a:p>
            <a:r>
              <a:rPr lang="ko-KR" altLang="en-US"/>
              <a:t>  -</a:t>
            </a:r>
            <a:r>
              <a:rPr lang="ko-KR" altLang="en-US" err="1"/>
              <a:t>out</a:t>
            </a:r>
            <a:r>
              <a:rPr lang="ko-KR" altLang="en-US"/>
              <a:t> </a:t>
            </a:r>
            <a:r>
              <a:rPr lang="ko-KR" altLang="en-US" err="1"/>
              <a:t>server.crt</a:t>
            </a:r>
            <a:r>
              <a:rPr lang="ko-KR" altLang="en-US"/>
              <a:t> \</a:t>
            </a:r>
          </a:p>
          <a:p>
            <a:r>
              <a:rPr lang="ko-KR" altLang="en-US"/>
              <a:t>  -</a:t>
            </a:r>
            <a:r>
              <a:rPr lang="ko-KR" altLang="en-US" err="1"/>
              <a:t>days</a:t>
            </a:r>
            <a:r>
              <a:rPr lang="ko-KR" altLang="en-US"/>
              <a:t> 365 \</a:t>
            </a:r>
          </a:p>
          <a:p>
            <a:r>
              <a:rPr lang="ko-KR" altLang="en-US"/>
              <a:t>  -</a:t>
            </a:r>
            <a:r>
              <a:rPr lang="ko-KR" altLang="en-US" err="1"/>
              <a:t>subj</a:t>
            </a:r>
            <a:r>
              <a:rPr lang="ko-KR" altLang="en-US"/>
              <a:t> "/CN=</a:t>
            </a:r>
            <a:r>
              <a:rPr lang="ko-KR" altLang="en-US" err="1"/>
              <a:t>localhost</a:t>
            </a:r>
            <a:r>
              <a:rPr lang="ko-KR" alt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374042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1221B-B3DB-866F-F070-6825398CE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3F2D3-43EE-80B7-5935-5014D55B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3)</a:t>
            </a:r>
            <a:r>
              <a:rPr lang="ko-KR" altLang="en-US"/>
              <a:t> </a:t>
            </a:r>
            <a:r>
              <a:rPr lang="en-US" altLang="ko-KR"/>
              <a:t>PQC </a:t>
            </a:r>
            <a:r>
              <a:rPr lang="ko-KR" altLang="en-US"/>
              <a:t>인증서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PQC 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1643FA-1455-40F9-3023-399DB584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>
                <a:solidFill>
                  <a:srgbClr val="FF0000"/>
                </a:solidFill>
              </a:rPr>
              <a:t>2.</a:t>
            </a:r>
            <a:r>
              <a:rPr lang="ko-KR" altLang="en-US" sz="2400" b="1">
                <a:solidFill>
                  <a:srgbClr val="FF0000"/>
                </a:solidFill>
              </a:rPr>
              <a:t> 서버 실행</a:t>
            </a:r>
            <a:r>
              <a:rPr lang="en-US" altLang="ko-KR" sz="2400" b="1">
                <a:solidFill>
                  <a:srgbClr val="FF0000"/>
                </a:solidFill>
              </a:rPr>
              <a:t>(</a:t>
            </a:r>
            <a:r>
              <a:rPr lang="ko-KR" altLang="en-US" sz="2400" b="1">
                <a:solidFill>
                  <a:srgbClr val="FF0000"/>
                </a:solidFill>
              </a:rPr>
              <a:t>순수 </a:t>
            </a:r>
            <a:r>
              <a:rPr lang="en-US" altLang="ko-KR" sz="2400" b="1">
                <a:solidFill>
                  <a:srgbClr val="FF0000"/>
                </a:solidFill>
              </a:rPr>
              <a:t>ML-smaug_t1-only</a:t>
            </a:r>
            <a:r>
              <a:rPr lang="ko-KR" altLang="en-US" sz="2400" b="1">
                <a:solidFill>
                  <a:srgbClr val="FF0000"/>
                </a:solidFill>
              </a:rPr>
              <a:t> </a:t>
            </a:r>
            <a:r>
              <a:rPr lang="en-US" altLang="ko-KR" sz="2400" b="1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/>
              <a:t> </a:t>
            </a:r>
            <a:r>
              <a:rPr lang="en" altLang="ko-KR" sz="2000" err="1"/>
              <a:t>openssl</a:t>
            </a:r>
            <a:r>
              <a:rPr lang="en" altLang="ko-KR" sz="2000"/>
              <a:t> </a:t>
            </a:r>
            <a:r>
              <a:rPr lang="en" altLang="ko-KR" sz="2000" err="1"/>
              <a:t>s_server</a:t>
            </a:r>
            <a:r>
              <a:rPr lang="en" altLang="ko-KR" sz="2000"/>
              <a:t> \</a:t>
            </a:r>
          </a:p>
          <a:p>
            <a:pPr marL="0" indent="0">
              <a:buNone/>
            </a:pPr>
            <a:r>
              <a:rPr lang="en" altLang="ko-KR" sz="2000"/>
              <a:t>-accept 8443 \</a:t>
            </a:r>
          </a:p>
          <a:p>
            <a:pPr marL="0" indent="0">
              <a:buNone/>
            </a:pPr>
            <a:r>
              <a:rPr lang="en-US" altLang="ko-KR" sz="2000"/>
              <a:t>-cert </a:t>
            </a:r>
            <a:r>
              <a:rPr lang="en-US" altLang="ko-KR" sz="2000" err="1"/>
              <a:t>server.crt</a:t>
            </a:r>
            <a:r>
              <a:rPr lang="en-US" altLang="ko-KR" sz="2000"/>
              <a:t> \</a:t>
            </a:r>
          </a:p>
          <a:p>
            <a:pPr marL="0" indent="0">
              <a:buNone/>
            </a:pPr>
            <a:r>
              <a:rPr lang="en-US" altLang="ko-KR" sz="2000"/>
              <a:t>  -key </a:t>
            </a:r>
            <a:r>
              <a:rPr lang="en-US" altLang="ko-KR" sz="2000" err="1"/>
              <a:t>server.key</a:t>
            </a:r>
            <a:r>
              <a:rPr lang="en-US" altLang="ko-KR" sz="2000"/>
              <a:t> \</a:t>
            </a:r>
          </a:p>
          <a:p>
            <a:pPr marL="0" indent="0">
              <a:buNone/>
            </a:pPr>
            <a:r>
              <a:rPr lang="en-US" altLang="ko-KR" sz="2000"/>
              <a:t>  -tls1_3 \</a:t>
            </a:r>
          </a:p>
          <a:p>
            <a:pPr marL="0" indent="0">
              <a:buNone/>
            </a:pPr>
            <a:r>
              <a:rPr lang="en-US" altLang="ko-KR" sz="2000" b="1">
                <a:solidFill>
                  <a:srgbClr val="FF0000"/>
                </a:solidFill>
              </a:rPr>
              <a:t>  -groups smaug_t1 \</a:t>
            </a:r>
          </a:p>
          <a:p>
            <a:pPr marL="0" indent="0">
              <a:buNone/>
            </a:pPr>
            <a:r>
              <a:rPr lang="en-US" altLang="ko-KR" sz="2000"/>
              <a:t>  -provider default \</a:t>
            </a:r>
          </a:p>
          <a:p>
            <a:pPr marL="0" indent="0">
              <a:buNone/>
            </a:pPr>
            <a:r>
              <a:rPr lang="en-US" altLang="ko-KR" sz="2000"/>
              <a:t>  -provider base \</a:t>
            </a:r>
          </a:p>
          <a:p>
            <a:pPr marL="0" indent="0">
              <a:buNone/>
            </a:pPr>
            <a:r>
              <a:rPr lang="en-US" altLang="ko-KR" sz="2000"/>
              <a:t>  -provider </a:t>
            </a:r>
            <a:r>
              <a:rPr lang="en-US" altLang="ko-KR" sz="2000" err="1"/>
              <a:t>oqsprovider</a:t>
            </a:r>
            <a:r>
              <a:rPr lang="en-US" altLang="ko-KR" sz="2000"/>
              <a:t> \</a:t>
            </a:r>
          </a:p>
          <a:p>
            <a:pPr marL="0" indent="0">
              <a:buNone/>
            </a:pPr>
            <a:r>
              <a:rPr lang="en-US" altLang="ko-KR" sz="2000"/>
              <a:t>  -provider-path $PROV_PATH \</a:t>
            </a:r>
          </a:p>
          <a:p>
            <a:pPr marL="0" indent="0">
              <a:buNone/>
            </a:pPr>
            <a:r>
              <a:rPr lang="en-US" altLang="ko-KR" sz="2000"/>
              <a:t>  -www</a:t>
            </a:r>
          </a:p>
          <a:p>
            <a:pPr marL="0" indent="0">
              <a:buNone/>
            </a:pP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2507C-B09A-3E5B-77EF-36560E4FF756}"/>
              </a:ext>
            </a:extLst>
          </p:cNvPr>
          <p:cNvSpPr txBox="1"/>
          <p:nvPr/>
        </p:nvSpPr>
        <p:spPr>
          <a:xfrm>
            <a:off x="7080813" y="4057853"/>
            <a:ext cx="4308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/>
              <a:t>키 교환</a:t>
            </a:r>
            <a:r>
              <a:rPr lang="en-US" altLang="ko-KR"/>
              <a:t>(</a:t>
            </a:r>
            <a:r>
              <a:rPr lang="en" altLang="ko-KR"/>
              <a:t>KEM): smaug_t1 </a:t>
            </a:r>
          </a:p>
          <a:p>
            <a:pPr>
              <a:buNone/>
            </a:pPr>
            <a:r>
              <a:rPr lang="ko-KR" altLang="en-US"/>
              <a:t>인증서 서명</a:t>
            </a:r>
            <a:r>
              <a:rPr lang="en-US" altLang="ko-KR"/>
              <a:t>: </a:t>
            </a:r>
            <a:r>
              <a:rPr lang="en" altLang="ko-KR"/>
              <a:t>haetae2</a:t>
            </a:r>
          </a:p>
        </p:txBody>
      </p:sp>
    </p:spTree>
    <p:extLst>
      <p:ext uri="{BB962C8B-B14F-4D97-AF65-F5344CB8AC3E}">
        <p14:creationId xmlns:p14="http://schemas.microsoft.com/office/powerpoint/2010/main" val="1632654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E530F-AE47-6114-6A26-C1CF07A8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76A57-A2F6-6CFF-8A0B-72C7D622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3)</a:t>
            </a:r>
            <a:r>
              <a:rPr lang="ko-KR" altLang="en-US"/>
              <a:t> </a:t>
            </a:r>
            <a:r>
              <a:rPr lang="en-US" altLang="ko-KR"/>
              <a:t>PQC </a:t>
            </a:r>
            <a:r>
              <a:rPr lang="ko-KR" altLang="en-US"/>
              <a:t>인증서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PQC 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BEE17-BFA1-3849-A527-F85791ADA2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/>
              <a:t>[</a:t>
            </a:r>
            <a:r>
              <a:rPr lang="ko-KR" altLang="en-US" sz="2400"/>
              <a:t>서버</a:t>
            </a:r>
            <a:r>
              <a:rPr lang="en-US" altLang="ko-KR" sz="2400"/>
              <a:t>]</a:t>
            </a:r>
          </a:p>
          <a:p>
            <a:pPr marL="0" indent="0">
              <a:buNone/>
            </a:pPr>
            <a:r>
              <a:rPr lang="en-US" altLang="ko-KR" sz="2400"/>
              <a:t>3.</a:t>
            </a:r>
            <a:r>
              <a:rPr lang="ko-KR" altLang="en-US" sz="2400"/>
              <a:t> 단일 </a:t>
            </a:r>
            <a:r>
              <a:rPr lang="ko-KR" altLang="en-US" sz="2400" err="1"/>
              <a:t>핸드쉐이크</a:t>
            </a:r>
            <a:endParaRPr lang="en-US" altLang="ko-KR" sz="2400"/>
          </a:p>
          <a:p>
            <a:pPr marL="0" indent="0">
              <a:buNone/>
            </a:pPr>
            <a:r>
              <a:rPr lang="en" altLang="ko-KR" sz="2000" err="1"/>
              <a:t>openssl</a:t>
            </a:r>
            <a:r>
              <a:rPr lang="en" altLang="ko-KR" sz="2000"/>
              <a:t> </a:t>
            </a:r>
            <a:r>
              <a:rPr lang="en" altLang="ko-KR" sz="2000" err="1"/>
              <a:t>s_client</a:t>
            </a:r>
            <a:r>
              <a:rPr lang="en" altLang="ko-KR" sz="2000"/>
              <a:t> \</a:t>
            </a:r>
          </a:p>
          <a:p>
            <a:pPr marL="0" indent="0">
              <a:buNone/>
            </a:pPr>
            <a:r>
              <a:rPr lang="en" altLang="ko-KR" sz="2000"/>
              <a:t>  -connect localhost:8443 \</a:t>
            </a:r>
          </a:p>
          <a:p>
            <a:pPr marL="0" indent="0">
              <a:buNone/>
            </a:pPr>
            <a:r>
              <a:rPr lang="en" altLang="ko-KR" sz="2000"/>
              <a:t>  -tls1_3 \</a:t>
            </a:r>
          </a:p>
          <a:p>
            <a:pPr marL="0" indent="0">
              <a:buNone/>
            </a:pPr>
            <a:r>
              <a:rPr lang="en" altLang="ko-KR" sz="2000"/>
              <a:t>  -groups smaug_t1 \</a:t>
            </a:r>
          </a:p>
          <a:p>
            <a:pPr marL="0" indent="0">
              <a:buNone/>
            </a:pPr>
            <a:r>
              <a:rPr lang="en" altLang="ko-KR" sz="2000"/>
              <a:t>  -provider default \</a:t>
            </a:r>
          </a:p>
          <a:p>
            <a:pPr marL="0" indent="0">
              <a:buNone/>
            </a:pPr>
            <a:r>
              <a:rPr lang="en" altLang="ko-KR" sz="2000"/>
              <a:t>  -provider base \</a:t>
            </a:r>
          </a:p>
          <a:p>
            <a:pPr marL="0" indent="0">
              <a:buNone/>
            </a:pPr>
            <a:r>
              <a:rPr lang="en" altLang="ko-KR" sz="2000"/>
              <a:t>  -provider </a:t>
            </a:r>
            <a:r>
              <a:rPr lang="en" altLang="ko-KR" sz="2000" err="1"/>
              <a:t>oqsprovider</a:t>
            </a:r>
            <a:r>
              <a:rPr lang="en" altLang="ko-KR" sz="2000"/>
              <a:t> \</a:t>
            </a:r>
          </a:p>
          <a:p>
            <a:pPr marL="0" indent="0">
              <a:buNone/>
            </a:pPr>
            <a:r>
              <a:rPr lang="en" altLang="ko-KR" sz="2000"/>
              <a:t>  -provider-path "$OPENSSL_MODULES"</a:t>
            </a:r>
            <a:endParaRPr lang="ko-KR" altLang="en-US" sz="20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40FD0B-62EF-1EAB-B492-A2C42548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61" y="969910"/>
            <a:ext cx="7772400" cy="38390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1EEF45-9D1F-8CBA-BD8B-45BAA548B3E1}"/>
              </a:ext>
            </a:extLst>
          </p:cNvPr>
          <p:cNvSpPr/>
          <p:nvPr/>
        </p:nvSpPr>
        <p:spPr>
          <a:xfrm>
            <a:off x="4216461" y="4364548"/>
            <a:ext cx="3519032" cy="444437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6775-461A-8664-764A-B0DC70BC1FDE}"/>
              </a:ext>
            </a:extLst>
          </p:cNvPr>
          <p:cNvSpPr/>
          <p:nvPr/>
        </p:nvSpPr>
        <p:spPr>
          <a:xfrm>
            <a:off x="7735493" y="1760336"/>
            <a:ext cx="3519032" cy="444437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04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13197-CF84-5843-A113-69524EA15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A97B9-D9FE-E419-F49B-1855A275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3)</a:t>
            </a:r>
            <a:r>
              <a:rPr lang="ko-KR" altLang="en-US"/>
              <a:t> </a:t>
            </a:r>
            <a:r>
              <a:rPr lang="en-US" altLang="ko-KR"/>
              <a:t>PQC </a:t>
            </a:r>
            <a:r>
              <a:rPr lang="ko-KR" altLang="en-US"/>
              <a:t>인증서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PQC 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9D15B7-A439-129F-0633-62809AA5A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/>
              <a:t>[</a:t>
            </a:r>
            <a:r>
              <a:rPr lang="ko-KR" altLang="en-US" sz="2400"/>
              <a:t>서버</a:t>
            </a:r>
            <a:r>
              <a:rPr lang="en-US" altLang="ko-KR" sz="2400"/>
              <a:t>]</a:t>
            </a:r>
          </a:p>
          <a:p>
            <a:pPr marL="0" indent="0">
              <a:buNone/>
            </a:pPr>
            <a:r>
              <a:rPr lang="en-US" altLang="ko-KR" sz="2400"/>
              <a:t>4.</a:t>
            </a:r>
            <a:r>
              <a:rPr lang="ko-KR" altLang="en-US" sz="2400"/>
              <a:t> </a:t>
            </a:r>
            <a:r>
              <a:rPr lang="en-US" altLang="ko-KR" sz="2400"/>
              <a:t>100</a:t>
            </a:r>
            <a:r>
              <a:rPr lang="ko-KR" altLang="en-US" sz="2400"/>
              <a:t>회 </a:t>
            </a:r>
            <a:r>
              <a:rPr lang="ko-KR" altLang="en-US" sz="2400" err="1"/>
              <a:t>핸드쉐이크</a:t>
            </a:r>
            <a:endParaRPr lang="en-US" altLang="ko-KR" sz="2400"/>
          </a:p>
          <a:p>
            <a:pPr marL="0" indent="0">
              <a:buNone/>
            </a:pPr>
            <a:endParaRPr lang="en" altLang="ko-KR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5D979-BD3F-9C26-5CFB-8D285C4AAA6D}"/>
              </a:ext>
            </a:extLst>
          </p:cNvPr>
          <p:cNvSpPr txBox="1"/>
          <p:nvPr/>
        </p:nvSpPr>
        <p:spPr>
          <a:xfrm>
            <a:off x="7432863" y="917912"/>
            <a:ext cx="4347217" cy="5940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err="1"/>
              <a:t>cat</a:t>
            </a:r>
            <a:r>
              <a:rPr lang="ko-KR" altLang="en-US" sz="1000"/>
              <a:t> &gt; bench_loop_100.sh &lt;&lt; 'EOF'</a:t>
            </a:r>
          </a:p>
          <a:p>
            <a:r>
              <a:rPr lang="ko-KR" altLang="en-US" sz="1000"/>
              <a:t>#!/</a:t>
            </a:r>
            <a:r>
              <a:rPr lang="ko-KR" altLang="en-US" sz="1000" err="1"/>
              <a:t>usr</a:t>
            </a:r>
            <a:r>
              <a:rPr lang="ko-KR" altLang="en-US" sz="1000"/>
              <a:t>/</a:t>
            </a:r>
            <a:r>
              <a:rPr lang="ko-KR" altLang="en-US" sz="1000" err="1"/>
              <a:t>bin</a:t>
            </a:r>
            <a:r>
              <a:rPr lang="ko-KR" altLang="en-US" sz="1000"/>
              <a:t>/</a:t>
            </a:r>
            <a:r>
              <a:rPr lang="ko-KR" altLang="en-US" sz="1000" err="1"/>
              <a:t>env</a:t>
            </a:r>
            <a:r>
              <a:rPr lang="ko-KR" altLang="en-US" sz="1000"/>
              <a:t> </a:t>
            </a:r>
            <a:r>
              <a:rPr lang="ko-KR" altLang="en-US" sz="1000" err="1"/>
              <a:t>bash</a:t>
            </a:r>
            <a:endParaRPr lang="ko-KR" altLang="en-US" sz="1000"/>
          </a:p>
          <a:p>
            <a:endParaRPr lang="ko-KR" altLang="en-US" sz="1000"/>
          </a:p>
          <a:p>
            <a:r>
              <a:rPr lang="ko-KR" altLang="en-US" sz="1000" err="1"/>
              <a:t>export</a:t>
            </a:r>
            <a:r>
              <a:rPr lang="ko-KR" altLang="en-US" sz="1000"/>
              <a:t> PATH="$(</a:t>
            </a:r>
            <a:r>
              <a:rPr lang="ko-KR" altLang="en-US" sz="1000" err="1"/>
              <a:t>brew</a:t>
            </a:r>
            <a:r>
              <a:rPr lang="ko-KR" altLang="en-US" sz="1000"/>
              <a:t> --</a:t>
            </a:r>
            <a:r>
              <a:rPr lang="ko-KR" altLang="en-US" sz="1000" err="1"/>
              <a:t>prefix</a:t>
            </a:r>
            <a:r>
              <a:rPr lang="ko-KR" altLang="en-US" sz="1000"/>
              <a:t> openssl@3)/</a:t>
            </a:r>
            <a:r>
              <a:rPr lang="ko-KR" altLang="en-US" sz="1000" err="1"/>
              <a:t>bin</a:t>
            </a:r>
            <a:r>
              <a:rPr lang="ko-KR" altLang="en-US" sz="1000"/>
              <a:t>:$PATH"</a:t>
            </a:r>
          </a:p>
          <a:p>
            <a:r>
              <a:rPr lang="ko-KR" altLang="en-US" sz="1000" err="1"/>
              <a:t>export</a:t>
            </a:r>
            <a:r>
              <a:rPr lang="ko-KR" altLang="en-US" sz="1000"/>
              <a:t> OPENSSL_MODULES=~/</a:t>
            </a:r>
            <a:r>
              <a:rPr lang="ko-KR" altLang="en-US" sz="1000" err="1"/>
              <a:t>oqs-provider</a:t>
            </a:r>
            <a:r>
              <a:rPr lang="en-US" altLang="ko-KR" sz="1000"/>
              <a:t>_</a:t>
            </a:r>
            <a:r>
              <a:rPr lang="en-US" altLang="ko-KR" sz="1000" err="1"/>
              <a:t>KpqC</a:t>
            </a:r>
            <a:r>
              <a:rPr lang="ko-KR" altLang="en-US" sz="1000"/>
              <a:t>/</a:t>
            </a:r>
            <a:r>
              <a:rPr lang="ko-KR" altLang="en-US" sz="1000" err="1"/>
              <a:t>build</a:t>
            </a:r>
            <a:r>
              <a:rPr lang="ko-KR" altLang="en-US" sz="1000"/>
              <a:t>/</a:t>
            </a:r>
            <a:r>
              <a:rPr lang="ko-KR" altLang="en-US" sz="1000" err="1"/>
              <a:t>lib</a:t>
            </a:r>
            <a:endParaRPr lang="ko-KR" altLang="en-US" sz="1000"/>
          </a:p>
          <a:p>
            <a:r>
              <a:rPr lang="ko-KR" altLang="en-US" sz="1000" err="1"/>
              <a:t>export</a:t>
            </a:r>
            <a:r>
              <a:rPr lang="ko-KR" altLang="en-US" sz="1000"/>
              <a:t> PROV_PATH=~/</a:t>
            </a:r>
            <a:r>
              <a:rPr lang="ko-KR" altLang="en-US" sz="1000" err="1"/>
              <a:t>oqs-provider</a:t>
            </a:r>
            <a:r>
              <a:rPr lang="en-US" altLang="ko-KR" sz="1000"/>
              <a:t>_</a:t>
            </a:r>
            <a:r>
              <a:rPr lang="en-US" altLang="ko-KR" sz="1000" err="1"/>
              <a:t>KpqC</a:t>
            </a:r>
            <a:r>
              <a:rPr lang="ko-KR" altLang="en-US" sz="1000"/>
              <a:t>/</a:t>
            </a:r>
            <a:r>
              <a:rPr lang="ko-KR" altLang="en-US" sz="1000" err="1"/>
              <a:t>build</a:t>
            </a:r>
            <a:r>
              <a:rPr lang="ko-KR" altLang="en-US" sz="1000"/>
              <a:t>/</a:t>
            </a:r>
            <a:r>
              <a:rPr lang="ko-KR" altLang="en-US" sz="1000" err="1"/>
              <a:t>lib</a:t>
            </a:r>
            <a:endParaRPr lang="ko-KR" altLang="en-US" sz="1000"/>
          </a:p>
          <a:p>
            <a:endParaRPr lang="ko-KR" altLang="en-US" sz="1000"/>
          </a:p>
          <a:p>
            <a:r>
              <a:rPr lang="ko-KR" altLang="en-US" sz="1000" err="1"/>
              <a:t>N</a:t>
            </a:r>
            <a:r>
              <a:rPr lang="ko-KR" altLang="en-US" sz="1000"/>
              <a:t>=100</a:t>
            </a:r>
          </a:p>
          <a:p>
            <a:r>
              <a:rPr lang="ko-KR" altLang="en-US" sz="1000"/>
              <a:t>START=$(</a:t>
            </a:r>
            <a:r>
              <a:rPr lang="ko-KR" altLang="en-US" sz="1000" err="1"/>
              <a:t>date</a:t>
            </a:r>
            <a:r>
              <a:rPr lang="ko-KR" altLang="en-US" sz="1000"/>
              <a:t> +%</a:t>
            </a:r>
            <a:r>
              <a:rPr lang="ko-KR" altLang="en-US" sz="1000" err="1"/>
              <a:t>s</a:t>
            </a:r>
            <a:r>
              <a:rPr lang="ko-KR" altLang="en-US" sz="1000"/>
              <a:t>.%</a:t>
            </a:r>
            <a:r>
              <a:rPr lang="ko-KR" altLang="en-US" sz="1000" err="1"/>
              <a:t>N</a:t>
            </a:r>
            <a:r>
              <a:rPr lang="ko-KR" altLang="en-US" sz="1000"/>
              <a:t>)</a:t>
            </a:r>
          </a:p>
          <a:p>
            <a:r>
              <a:rPr lang="ko-KR" altLang="en-US" sz="1000"/>
              <a:t>SUCCESS=0</a:t>
            </a:r>
          </a:p>
          <a:p>
            <a:endParaRPr lang="ko-KR" altLang="en-US" sz="1000"/>
          </a:p>
          <a:p>
            <a:r>
              <a:rPr lang="ko-KR" altLang="en-US" sz="1000"/>
              <a:t># POSIX 방식 </a:t>
            </a:r>
            <a:r>
              <a:rPr lang="ko-KR" altLang="en-US" sz="1000" err="1"/>
              <a:t>for</a:t>
            </a:r>
            <a:r>
              <a:rPr lang="ko-KR" altLang="en-US" sz="1000"/>
              <a:t> 루프</a:t>
            </a:r>
          </a:p>
          <a:p>
            <a:r>
              <a:rPr lang="ko-KR" altLang="en-US" sz="1000" err="1"/>
              <a:t>for</a:t>
            </a:r>
            <a:r>
              <a:rPr lang="ko-KR" altLang="en-US" sz="1000"/>
              <a:t> </a:t>
            </a:r>
            <a:r>
              <a:rPr lang="ko-KR" altLang="en-US" sz="1000" err="1"/>
              <a:t>i</a:t>
            </a:r>
            <a:r>
              <a:rPr lang="ko-KR" altLang="en-US" sz="1000"/>
              <a:t> </a:t>
            </a:r>
            <a:r>
              <a:rPr lang="ko-KR" altLang="en-US" sz="1000" err="1"/>
              <a:t>in</a:t>
            </a:r>
            <a:r>
              <a:rPr lang="ko-KR" altLang="en-US" sz="1000"/>
              <a:t> $(</a:t>
            </a:r>
            <a:r>
              <a:rPr lang="ko-KR" altLang="en-US" sz="1000" err="1"/>
              <a:t>seq</a:t>
            </a:r>
            <a:r>
              <a:rPr lang="ko-KR" altLang="en-US" sz="1000"/>
              <a:t> 1 $</a:t>
            </a:r>
            <a:r>
              <a:rPr lang="ko-KR" altLang="en-US" sz="1000" err="1"/>
              <a:t>N</a:t>
            </a:r>
            <a:r>
              <a:rPr lang="ko-KR" altLang="en-US" sz="1000"/>
              <a:t>); </a:t>
            </a:r>
            <a:r>
              <a:rPr lang="ko-KR" altLang="en-US" sz="1000" err="1"/>
              <a:t>do</a:t>
            </a:r>
            <a:endParaRPr lang="ko-KR" altLang="en-US" sz="1000"/>
          </a:p>
          <a:p>
            <a:r>
              <a:rPr lang="ko-KR" altLang="en-US" sz="1000"/>
              <a:t>  </a:t>
            </a:r>
            <a:r>
              <a:rPr lang="ko-KR" altLang="en-US" sz="1000" err="1"/>
              <a:t>if</a:t>
            </a:r>
            <a:r>
              <a:rPr lang="ko-KR" altLang="en-US" sz="1000"/>
              <a:t> </a:t>
            </a:r>
            <a:r>
              <a:rPr lang="ko-KR" altLang="en-US" sz="1000" err="1"/>
              <a:t>openssl</a:t>
            </a:r>
            <a:r>
              <a:rPr lang="ko-KR" altLang="en-US" sz="1000"/>
              <a:t> </a:t>
            </a:r>
            <a:r>
              <a:rPr lang="ko-KR" altLang="en-US" sz="1000" err="1"/>
              <a:t>s_client</a:t>
            </a:r>
            <a:r>
              <a:rPr lang="ko-KR" altLang="en-US" sz="1000"/>
              <a:t> \</a:t>
            </a:r>
          </a:p>
          <a:p>
            <a:r>
              <a:rPr lang="ko-KR" altLang="en-US" sz="1000"/>
              <a:t>      -</a:t>
            </a:r>
            <a:r>
              <a:rPr lang="ko-KR" altLang="en-US" sz="1000" err="1"/>
              <a:t>connect</a:t>
            </a:r>
            <a:r>
              <a:rPr lang="ko-KR" altLang="en-US" sz="1000"/>
              <a:t> localhost:8443 \</a:t>
            </a:r>
          </a:p>
          <a:p>
            <a:r>
              <a:rPr lang="ko-KR" altLang="en-US" sz="1000"/>
              <a:t>      -tls1_3 \</a:t>
            </a:r>
          </a:p>
          <a:p>
            <a:r>
              <a:rPr lang="ko-KR" altLang="en-US" sz="1000"/>
              <a:t>      -</a:t>
            </a:r>
            <a:r>
              <a:rPr lang="ko-KR" altLang="en-US" sz="1000" err="1"/>
              <a:t>groups</a:t>
            </a:r>
            <a:r>
              <a:rPr lang="ko-KR" altLang="en-US" sz="1000"/>
              <a:t> </a:t>
            </a:r>
            <a:r>
              <a:rPr lang="en-US" altLang="ko-KR" sz="1000"/>
              <a:t>smuag_t1</a:t>
            </a:r>
            <a:r>
              <a:rPr lang="ko-KR" altLang="en-US" sz="1000"/>
              <a:t> \</a:t>
            </a:r>
          </a:p>
          <a:p>
            <a:r>
              <a:rPr lang="ko-KR" altLang="en-US" sz="1000"/>
              <a:t>      -</a:t>
            </a:r>
            <a:r>
              <a:rPr lang="ko-KR" altLang="en-US" sz="1000" err="1"/>
              <a:t>provider</a:t>
            </a:r>
            <a:r>
              <a:rPr lang="ko-KR" altLang="en-US" sz="1000"/>
              <a:t> </a:t>
            </a:r>
            <a:r>
              <a:rPr lang="ko-KR" altLang="en-US" sz="1000" err="1"/>
              <a:t>default</a:t>
            </a:r>
            <a:r>
              <a:rPr lang="ko-KR" altLang="en-US" sz="1000"/>
              <a:t> -</a:t>
            </a:r>
            <a:r>
              <a:rPr lang="ko-KR" altLang="en-US" sz="1000" err="1"/>
              <a:t>provider</a:t>
            </a:r>
            <a:r>
              <a:rPr lang="ko-KR" altLang="en-US" sz="1000"/>
              <a:t> </a:t>
            </a:r>
            <a:r>
              <a:rPr lang="ko-KR" altLang="en-US" sz="1000" err="1"/>
              <a:t>base</a:t>
            </a:r>
            <a:r>
              <a:rPr lang="ko-KR" altLang="en-US" sz="1000"/>
              <a:t> -</a:t>
            </a:r>
            <a:r>
              <a:rPr lang="ko-KR" altLang="en-US" sz="1000" err="1"/>
              <a:t>provider</a:t>
            </a:r>
            <a:r>
              <a:rPr lang="ko-KR" altLang="en-US" sz="1000"/>
              <a:t> </a:t>
            </a:r>
            <a:r>
              <a:rPr lang="ko-KR" altLang="en-US" sz="1000" err="1"/>
              <a:t>oqsprovider</a:t>
            </a:r>
            <a:r>
              <a:rPr lang="ko-KR" altLang="en-US" sz="1000"/>
              <a:t> \</a:t>
            </a:r>
          </a:p>
          <a:p>
            <a:r>
              <a:rPr lang="ko-KR" altLang="en-US" sz="1000"/>
              <a:t>      -</a:t>
            </a:r>
            <a:r>
              <a:rPr lang="ko-KR" altLang="en-US" sz="1000" err="1"/>
              <a:t>provider-path</a:t>
            </a:r>
            <a:r>
              <a:rPr lang="ko-KR" altLang="en-US" sz="1000"/>
              <a:t> $PROV_PATH \</a:t>
            </a:r>
          </a:p>
          <a:p>
            <a:r>
              <a:rPr lang="ko-KR" altLang="en-US" sz="1000"/>
              <a:t>      &lt; /</a:t>
            </a:r>
            <a:r>
              <a:rPr lang="ko-KR" altLang="en-US" sz="1000" err="1"/>
              <a:t>dev</a:t>
            </a:r>
            <a:r>
              <a:rPr lang="ko-KR" altLang="en-US" sz="1000"/>
              <a:t>/</a:t>
            </a:r>
            <a:r>
              <a:rPr lang="ko-KR" altLang="en-US" sz="1000" err="1"/>
              <a:t>null</a:t>
            </a:r>
            <a:r>
              <a:rPr lang="ko-KR" altLang="en-US" sz="1000"/>
              <a:t> \</a:t>
            </a:r>
          </a:p>
          <a:p>
            <a:r>
              <a:rPr lang="ko-KR" altLang="en-US" sz="1000"/>
              <a:t>      &gt; /</a:t>
            </a:r>
            <a:r>
              <a:rPr lang="ko-KR" altLang="en-US" sz="1000" err="1"/>
              <a:t>dev</a:t>
            </a:r>
            <a:r>
              <a:rPr lang="ko-KR" altLang="en-US" sz="1000"/>
              <a:t>/</a:t>
            </a:r>
            <a:r>
              <a:rPr lang="ko-KR" altLang="en-US" sz="1000" err="1"/>
              <a:t>null</a:t>
            </a:r>
            <a:r>
              <a:rPr lang="ko-KR" altLang="en-US" sz="1000"/>
              <a:t> 2&gt;&amp;1; </a:t>
            </a:r>
            <a:r>
              <a:rPr lang="ko-KR" altLang="en-US" sz="1000" err="1"/>
              <a:t>then</a:t>
            </a:r>
            <a:endParaRPr lang="ko-KR" altLang="en-US" sz="1000"/>
          </a:p>
          <a:p>
            <a:r>
              <a:rPr lang="ko-KR" altLang="en-US" sz="1000"/>
              <a:t>    SUCCESS=$((SUCCESS+1))</a:t>
            </a:r>
          </a:p>
          <a:p>
            <a:r>
              <a:rPr lang="ko-KR" altLang="en-US" sz="1000"/>
              <a:t>  </a:t>
            </a:r>
            <a:r>
              <a:rPr lang="ko-KR" altLang="en-US" sz="1000" err="1"/>
              <a:t>fi</a:t>
            </a:r>
            <a:endParaRPr lang="ko-KR" altLang="en-US" sz="1000"/>
          </a:p>
          <a:p>
            <a:r>
              <a:rPr lang="ko-KR" altLang="en-US" sz="1000" err="1"/>
              <a:t>done</a:t>
            </a:r>
            <a:endParaRPr lang="ko-KR" altLang="en-US" sz="1000"/>
          </a:p>
          <a:p>
            <a:endParaRPr lang="ko-KR" altLang="en-US" sz="1000"/>
          </a:p>
          <a:p>
            <a:r>
              <a:rPr lang="ko-KR" altLang="en-US" sz="1000"/>
              <a:t>END=$(</a:t>
            </a:r>
            <a:r>
              <a:rPr lang="ko-KR" altLang="en-US" sz="1000" err="1"/>
              <a:t>date</a:t>
            </a:r>
            <a:r>
              <a:rPr lang="ko-KR" altLang="en-US" sz="1000"/>
              <a:t> +%</a:t>
            </a:r>
            <a:r>
              <a:rPr lang="ko-KR" altLang="en-US" sz="1000" err="1"/>
              <a:t>s</a:t>
            </a:r>
            <a:r>
              <a:rPr lang="ko-KR" altLang="en-US" sz="1000"/>
              <a:t>.%</a:t>
            </a:r>
            <a:r>
              <a:rPr lang="ko-KR" altLang="en-US" sz="1000" err="1"/>
              <a:t>N</a:t>
            </a:r>
            <a:r>
              <a:rPr lang="ko-KR" altLang="en-US" sz="1000"/>
              <a:t>)</a:t>
            </a:r>
          </a:p>
          <a:p>
            <a:r>
              <a:rPr lang="ko-KR" altLang="en-US" sz="1000"/>
              <a:t>ELAPSED=$(</a:t>
            </a:r>
            <a:r>
              <a:rPr lang="ko-KR" altLang="en-US" sz="1000" err="1"/>
              <a:t>echo</a:t>
            </a:r>
            <a:r>
              <a:rPr lang="ko-KR" altLang="en-US" sz="1000"/>
              <a:t> "$END - $START" | </a:t>
            </a:r>
            <a:r>
              <a:rPr lang="ko-KR" altLang="en-US" sz="1000" err="1"/>
              <a:t>bc</a:t>
            </a:r>
            <a:r>
              <a:rPr lang="ko-KR" altLang="en-US" sz="1000"/>
              <a:t>)</a:t>
            </a:r>
          </a:p>
          <a:p>
            <a:r>
              <a:rPr lang="ko-KR" altLang="en-US" sz="1000"/>
              <a:t>TPS=$(</a:t>
            </a:r>
            <a:r>
              <a:rPr lang="ko-KR" altLang="en-US" sz="1000" err="1"/>
              <a:t>echo</a:t>
            </a:r>
            <a:r>
              <a:rPr lang="ko-KR" altLang="en-US" sz="1000"/>
              <a:t> "</a:t>
            </a:r>
            <a:r>
              <a:rPr lang="ko-KR" altLang="en-US" sz="1000" err="1"/>
              <a:t>scale</a:t>
            </a:r>
            <a:r>
              <a:rPr lang="ko-KR" altLang="en-US" sz="1000"/>
              <a:t>=2; $SUCCESS / $ELAPSED" | </a:t>
            </a:r>
            <a:r>
              <a:rPr lang="ko-KR" altLang="en-US" sz="1000" err="1"/>
              <a:t>bc</a:t>
            </a:r>
            <a:r>
              <a:rPr lang="ko-KR" altLang="en-US" sz="1000"/>
              <a:t>)</a:t>
            </a:r>
          </a:p>
          <a:p>
            <a:r>
              <a:rPr lang="ko-KR" altLang="en-US" sz="1000"/>
              <a:t>AVG_MS=$(</a:t>
            </a:r>
            <a:r>
              <a:rPr lang="ko-KR" altLang="en-US" sz="1000" err="1"/>
              <a:t>echo</a:t>
            </a:r>
            <a:r>
              <a:rPr lang="ko-KR" altLang="en-US" sz="1000"/>
              <a:t> "</a:t>
            </a:r>
            <a:r>
              <a:rPr lang="ko-KR" altLang="en-US" sz="1000" err="1"/>
              <a:t>scale</a:t>
            </a:r>
            <a:r>
              <a:rPr lang="ko-KR" altLang="en-US" sz="1000"/>
              <a:t>=2; ($ELAPSED / $SUCCESS) * 1000" | </a:t>
            </a:r>
            <a:r>
              <a:rPr lang="ko-KR" altLang="en-US" sz="1000" err="1"/>
              <a:t>bc</a:t>
            </a:r>
            <a:r>
              <a:rPr lang="ko-KR" altLang="en-US" sz="1000"/>
              <a:t>)</a:t>
            </a:r>
          </a:p>
          <a:p>
            <a:endParaRPr lang="ko-KR" altLang="en-US" sz="1000"/>
          </a:p>
          <a:p>
            <a:r>
              <a:rPr lang="ko-KR" altLang="en-US" sz="1000" err="1"/>
              <a:t>echo</a:t>
            </a:r>
            <a:r>
              <a:rPr lang="ko-KR" altLang="en-US" sz="1000"/>
              <a:t> "✔ 성공 연결: $SUCCESS / $</a:t>
            </a:r>
            <a:r>
              <a:rPr lang="ko-KR" altLang="en-US" sz="1000" err="1"/>
              <a:t>N</a:t>
            </a:r>
            <a:r>
              <a:rPr lang="ko-KR" altLang="en-US" sz="1000"/>
              <a:t>"</a:t>
            </a:r>
          </a:p>
          <a:p>
            <a:r>
              <a:rPr lang="ko-KR" altLang="en-US" sz="1000" err="1"/>
              <a:t>echo</a:t>
            </a:r>
            <a:r>
              <a:rPr lang="ko-KR" altLang="en-US" sz="1000"/>
              <a:t> "⏱ 총 소요 시간: ${ELAPSED}</a:t>
            </a:r>
            <a:r>
              <a:rPr lang="ko-KR" altLang="en-US" sz="1000" err="1"/>
              <a:t>s</a:t>
            </a:r>
            <a:r>
              <a:rPr lang="ko-KR" altLang="en-US" sz="1000"/>
              <a:t>"</a:t>
            </a:r>
          </a:p>
          <a:p>
            <a:r>
              <a:rPr lang="ko-KR" altLang="en-US" sz="1000" err="1"/>
              <a:t>echo</a:t>
            </a:r>
            <a:r>
              <a:rPr lang="ko-KR" altLang="en-US" sz="1000"/>
              <a:t> "⚡️ 처리량: ${TPS} </a:t>
            </a:r>
            <a:r>
              <a:rPr lang="ko-KR" altLang="en-US" sz="1000" err="1"/>
              <a:t>connections</a:t>
            </a:r>
            <a:r>
              <a:rPr lang="ko-KR" altLang="en-US" sz="1000"/>
              <a:t>/</a:t>
            </a:r>
            <a:r>
              <a:rPr lang="ko-KR" altLang="en-US" sz="1000" err="1"/>
              <a:t>sec</a:t>
            </a:r>
            <a:r>
              <a:rPr lang="ko-KR" altLang="en-US" sz="1000"/>
              <a:t>"</a:t>
            </a:r>
          </a:p>
          <a:p>
            <a:r>
              <a:rPr lang="ko-KR" altLang="en-US" sz="1000" err="1"/>
              <a:t>echo</a:t>
            </a:r>
            <a:r>
              <a:rPr lang="ko-KR" altLang="en-US" sz="1000"/>
              <a:t> "⌛️ 평균 </a:t>
            </a:r>
            <a:r>
              <a:rPr lang="ko-KR" altLang="en-US" sz="1000" err="1"/>
              <a:t>Latency</a:t>
            </a:r>
            <a:r>
              <a:rPr lang="ko-KR" altLang="en-US" sz="1000"/>
              <a:t>: ${AVG_MS} </a:t>
            </a:r>
            <a:r>
              <a:rPr lang="ko-KR" altLang="en-US" sz="1000" err="1"/>
              <a:t>ms</a:t>
            </a:r>
            <a:r>
              <a:rPr lang="ko-KR" altLang="en-US" sz="1000"/>
              <a:t>"</a:t>
            </a:r>
          </a:p>
          <a:p>
            <a:r>
              <a:rPr lang="ko-KR" altLang="en-US" sz="1000"/>
              <a:t>EOF</a:t>
            </a:r>
          </a:p>
          <a:p>
            <a:endParaRPr lang="ko-KR" altLang="en-US" sz="1000"/>
          </a:p>
          <a:p>
            <a:r>
              <a:rPr lang="ko-KR" altLang="en-US" sz="1000" err="1"/>
              <a:t>chmod</a:t>
            </a:r>
            <a:r>
              <a:rPr lang="ko-KR" altLang="en-US" sz="1000"/>
              <a:t> +</a:t>
            </a:r>
            <a:r>
              <a:rPr lang="ko-KR" altLang="en-US" sz="1000" err="1"/>
              <a:t>x</a:t>
            </a:r>
            <a:r>
              <a:rPr lang="ko-KR" altLang="en-US" sz="1000"/>
              <a:t> bench_loop_100.sh</a:t>
            </a:r>
          </a:p>
          <a:p>
            <a:r>
              <a:rPr lang="ko-KR" altLang="en-US" sz="1000" err="1"/>
              <a:t>bash</a:t>
            </a:r>
            <a:r>
              <a:rPr lang="ko-KR" altLang="en-US" sz="1000"/>
              <a:t> bench_loop_100.sh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D944CB-171C-1D43-A40B-F36709A600A5}"/>
              </a:ext>
            </a:extLst>
          </p:cNvPr>
          <p:cNvGrpSpPr/>
          <p:nvPr/>
        </p:nvGrpSpPr>
        <p:grpSpPr>
          <a:xfrm>
            <a:off x="210502" y="2172443"/>
            <a:ext cx="6850055" cy="4477810"/>
            <a:chOff x="326249" y="2623855"/>
            <a:chExt cx="6210829" cy="37690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866E32-182D-9EAF-E1E3-871CBE4F5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249" y="2623855"/>
              <a:ext cx="6125915" cy="376906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0A7AEF-8434-35C4-8C44-328C316F9DC4}"/>
                </a:ext>
              </a:extLst>
            </p:cNvPr>
            <p:cNvSpPr/>
            <p:nvPr/>
          </p:nvSpPr>
          <p:spPr>
            <a:xfrm>
              <a:off x="3018046" y="2623855"/>
              <a:ext cx="3519032" cy="444437"/>
            </a:xfrm>
            <a:prstGeom prst="rect">
              <a:avLst/>
            </a:prstGeom>
            <a:solidFill>
              <a:schemeClr val="accent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333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90FFA-FFBE-1D90-A38F-E3BCA529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Composite</a:t>
            </a:r>
            <a:r>
              <a:rPr kumimoji="1" lang="ko-KR" altLang="en-US" dirty="0"/>
              <a:t> 인증서 측정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3EFEA-50DF-C6B5-D6DF-4D2ABF150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15BB51-E62E-5C5F-5745-2F638DE0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592" y="1150818"/>
            <a:ext cx="5970815" cy="54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E5703-587F-B03E-CE4E-D08A30E62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DEE6C-4F53-61CB-AAC5-29C48AE2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Liboqs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oqs_provider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1FEA74-0AD7-854B-11EE-85FB8B525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705475"/>
          </a:xfrm>
        </p:spPr>
        <p:txBody>
          <a:bodyPr/>
          <a:lstStyle/>
          <a:p>
            <a:r>
              <a:rPr kumimoji="1" lang="en-US" altLang="ko-KR" sz="2400" dirty="0" err="1"/>
              <a:t>Liboqs</a:t>
            </a:r>
            <a:r>
              <a:rPr kumimoji="1" lang="en-US" altLang="ko-KR" sz="2400" dirty="0"/>
              <a:t> </a:t>
            </a:r>
          </a:p>
          <a:p>
            <a:pPr lvl="1"/>
            <a:r>
              <a:rPr kumimoji="1" lang="ko-KR" altLang="en-US" sz="2000" dirty="0" err="1"/>
              <a:t>양자내성암호들의</a:t>
            </a:r>
            <a:r>
              <a:rPr kumimoji="1" lang="ko-KR" altLang="en-US" sz="2000" dirty="0"/>
              <a:t> 표준화된 구현체를 모아놓은 라이브러리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플랫폼 독립적인 </a:t>
            </a:r>
            <a:r>
              <a:rPr kumimoji="1" lang="en-US" altLang="ko-KR" sz="2000" dirty="0"/>
              <a:t>API</a:t>
            </a:r>
            <a:r>
              <a:rPr kumimoji="1" lang="ko-KR" altLang="en-US" sz="2000" dirty="0"/>
              <a:t> 제공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벤치마크 기능 포함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알고리즘별 보안레벨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키 사이즈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속도 비교 가능</a:t>
            </a:r>
            <a:r>
              <a:rPr kumimoji="1" lang="en-US" altLang="ko-KR" sz="2000" dirty="0"/>
              <a:t>)</a:t>
            </a:r>
          </a:p>
          <a:p>
            <a:pPr lvl="1"/>
            <a:r>
              <a:rPr kumimoji="1" lang="ko-KR" altLang="en-US" sz="2000" dirty="0"/>
              <a:t>다른 소프트웨어에서 </a:t>
            </a:r>
            <a:r>
              <a:rPr kumimoji="1" lang="en-US" altLang="ko-KR" sz="2000" dirty="0"/>
              <a:t>PQC</a:t>
            </a:r>
            <a:r>
              <a:rPr kumimoji="1" lang="ko-KR" altLang="en-US" sz="2000" dirty="0"/>
              <a:t> 알고리즘을 쉽게 호출하도록 </a:t>
            </a:r>
            <a:r>
              <a:rPr kumimoji="1" lang="en-US" altLang="ko-KR" sz="2000" dirty="0"/>
              <a:t>API </a:t>
            </a:r>
            <a:r>
              <a:rPr kumimoji="1" lang="ko-KR" altLang="en-US" sz="2000" dirty="0"/>
              <a:t>제공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새로운 </a:t>
            </a:r>
            <a:r>
              <a:rPr kumimoji="1" lang="en-US" altLang="ko-KR" sz="2000" dirty="0"/>
              <a:t>PQC </a:t>
            </a:r>
            <a:r>
              <a:rPr kumimoji="1" lang="ko-KR" altLang="en-US" sz="2000" dirty="0"/>
              <a:t>알고리즘을 연구하고 테스트하는데 사용됨</a:t>
            </a:r>
            <a:endParaRPr kumimoji="1" lang="en-US" altLang="ko-KR" sz="2000" dirty="0"/>
          </a:p>
          <a:p>
            <a:r>
              <a:rPr kumimoji="1" lang="en-US" altLang="ko-KR" sz="2400" dirty="0" err="1"/>
              <a:t>Oqs</a:t>
            </a:r>
            <a:r>
              <a:rPr kumimoji="1" lang="en-US" altLang="ko-KR" sz="2400" dirty="0"/>
              <a:t>-provider</a:t>
            </a:r>
          </a:p>
          <a:p>
            <a:pPr lvl="1"/>
            <a:r>
              <a:rPr kumimoji="1" lang="en-US" altLang="ko-KR" sz="2000" dirty="0" err="1"/>
              <a:t>Openssl</a:t>
            </a:r>
            <a:r>
              <a:rPr kumimoji="1" lang="en-US" altLang="ko-KR" sz="2000" dirty="0"/>
              <a:t> 3.x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“provider”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매커니즘을</a:t>
            </a:r>
            <a:r>
              <a:rPr kumimoji="1" lang="ko-KR" altLang="en-US" sz="2000" dirty="0"/>
              <a:t> 이용해 </a:t>
            </a:r>
            <a:r>
              <a:rPr kumimoji="1" lang="en-US" altLang="ko-KR" sz="2000" dirty="0"/>
              <a:t>PQC </a:t>
            </a:r>
            <a:r>
              <a:rPr kumimoji="1" lang="ko-KR" altLang="en-US" sz="2000" dirty="0"/>
              <a:t>알고리즘을 </a:t>
            </a:r>
            <a:r>
              <a:rPr kumimoji="1" lang="en-US" altLang="ko-KR" sz="2000" dirty="0" err="1"/>
              <a:t>Openssl</a:t>
            </a:r>
            <a:r>
              <a:rPr kumimoji="1" lang="ko-KR" altLang="en-US" sz="2000" dirty="0" err="1"/>
              <a:t>에</a:t>
            </a:r>
            <a:r>
              <a:rPr kumimoji="1" lang="ko-KR" altLang="en-US" sz="2000" dirty="0"/>
              <a:t> 통합하는 모듈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주요 기능</a:t>
            </a:r>
            <a:endParaRPr kumimoji="1" lang="en-US" altLang="ko-KR" sz="2000" dirty="0"/>
          </a:p>
          <a:p>
            <a:pPr lvl="2"/>
            <a:r>
              <a:rPr kumimoji="1" lang="en-US" altLang="ko-KR" dirty="0"/>
              <a:t>TLS 1.3 </a:t>
            </a:r>
            <a:r>
              <a:rPr kumimoji="1" lang="ko-KR" altLang="en-US" dirty="0" err="1"/>
              <a:t>핸드쉐이크에서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PQC</a:t>
            </a:r>
            <a:r>
              <a:rPr kumimoji="1" lang="ko-KR" altLang="en-US" dirty="0"/>
              <a:t> </a:t>
            </a:r>
            <a:r>
              <a:rPr kumimoji="1" lang="en-US" altLang="ko-KR" dirty="0"/>
              <a:t>KEM</a:t>
            </a:r>
            <a:r>
              <a:rPr kumimoji="1" lang="ko-KR" altLang="en-US" dirty="0"/>
              <a:t> 사용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PQC </a:t>
            </a:r>
            <a:r>
              <a:rPr kumimoji="1" lang="ko-KR" altLang="en-US" dirty="0"/>
              <a:t>기반 서명을 </a:t>
            </a:r>
            <a:r>
              <a:rPr kumimoji="1" lang="en-US" altLang="ko-KR" dirty="0"/>
              <a:t>X.509</a:t>
            </a:r>
            <a:r>
              <a:rPr kumimoji="1" lang="ko-KR" altLang="en-US" dirty="0"/>
              <a:t> 인증서에 사용</a:t>
            </a:r>
            <a:endParaRPr kumimoji="1" lang="en-US" altLang="ko-KR" dirty="0"/>
          </a:p>
          <a:p>
            <a:pPr lvl="1"/>
            <a:r>
              <a:rPr kumimoji="1" lang="en-US" altLang="ko-KR" sz="2000" dirty="0" err="1"/>
              <a:t>Liboqs</a:t>
            </a:r>
            <a:r>
              <a:rPr kumimoji="1" lang="ko-KR" altLang="en-US" sz="2000" dirty="0" err="1"/>
              <a:t>에</a:t>
            </a:r>
            <a:r>
              <a:rPr kumimoji="1" lang="ko-KR" altLang="en-US" sz="2000" dirty="0"/>
              <a:t> 구현된 </a:t>
            </a:r>
            <a:r>
              <a:rPr kumimoji="1" lang="en-US" altLang="ko-KR" sz="2000" dirty="0"/>
              <a:t>PQC </a:t>
            </a:r>
            <a:r>
              <a:rPr kumimoji="1" lang="ko-KR" altLang="en-US" sz="2000" dirty="0"/>
              <a:t>알고리즘을 내부적으로 호출해 사용</a:t>
            </a:r>
            <a:endParaRPr kumimoji="1" lang="en-US" altLang="ko-KR" sz="2000" dirty="0"/>
          </a:p>
          <a:p>
            <a:r>
              <a:rPr kumimoji="1" lang="en-US" altLang="ko-KR" sz="2400" b="1" dirty="0" err="1"/>
              <a:t>Liboqs</a:t>
            </a:r>
            <a:r>
              <a:rPr kumimoji="1" lang="ko-KR" altLang="en-US" sz="2400" b="1" dirty="0"/>
              <a:t>가 실제 </a:t>
            </a:r>
            <a:r>
              <a:rPr kumimoji="1" lang="en-US" altLang="ko-KR" sz="2400" b="1" dirty="0"/>
              <a:t>PQC </a:t>
            </a:r>
            <a:r>
              <a:rPr kumimoji="1" lang="ko-KR" altLang="en-US" sz="2400" b="1" dirty="0"/>
              <a:t>알고리즘을 제공하는 구조</a:t>
            </a:r>
            <a:endParaRPr kumimoji="1" lang="en-US" altLang="ko-KR" sz="2400" b="1" dirty="0"/>
          </a:p>
          <a:p>
            <a:r>
              <a:rPr kumimoji="1" lang="en-US" altLang="ko-KR" sz="2400" b="1" dirty="0" err="1"/>
              <a:t>Oqs</a:t>
            </a:r>
            <a:r>
              <a:rPr kumimoji="1" lang="en-US" altLang="ko-KR" sz="2400" b="1" dirty="0"/>
              <a:t>-provider</a:t>
            </a:r>
            <a:r>
              <a:rPr kumimoji="1" lang="ko-KR" altLang="en-US" sz="2400" b="1" dirty="0"/>
              <a:t>는 </a:t>
            </a:r>
            <a:r>
              <a:rPr kumimoji="1" lang="en-US" altLang="ko-KR" sz="2400" b="1" dirty="0" err="1"/>
              <a:t>openssl</a:t>
            </a:r>
            <a:r>
              <a:rPr kumimoji="1" lang="ko-KR" altLang="en-US" sz="2400" b="1" dirty="0"/>
              <a:t> 인터페이스에 맞춰 연결해주는 역할</a:t>
            </a:r>
            <a:endParaRPr kumimoji="1" lang="en-US" altLang="ko-KR" sz="2400" b="1" dirty="0"/>
          </a:p>
          <a:p>
            <a:endParaRPr kumimoji="1" lang="en-US" altLang="ko-KR" sz="2400" dirty="0"/>
          </a:p>
          <a:p>
            <a:pPr lvl="1"/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0073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E9F97-45BB-72E2-842F-EC15F7FE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P-256</a:t>
            </a:r>
            <a:r>
              <a:rPr kumimoji="1" lang="ko-KR" altLang="en-US" dirty="0"/>
              <a:t>인증서</a:t>
            </a:r>
            <a:r>
              <a:rPr kumimoji="1" lang="en-US" altLang="ko-KR" dirty="0"/>
              <a:t>+</a:t>
            </a:r>
            <a:r>
              <a:rPr kumimoji="1" lang="ko-KR" altLang="en-US" dirty="0"/>
              <a:t> 하이브리드 </a:t>
            </a:r>
            <a:r>
              <a:rPr kumimoji="1" lang="en-US" altLang="ko-KR" dirty="0"/>
              <a:t>TLS(200</a:t>
            </a:r>
            <a:r>
              <a:rPr kumimoji="1" lang="ko-KR" altLang="en-US" dirty="0"/>
              <a:t>회 반복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09846-2317-9F70-4E69-C5DC5F1E8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200</a:t>
            </a:r>
            <a:r>
              <a:rPr kumimoji="1" lang="ko-KR" altLang="en-US" dirty="0"/>
              <a:t>회 </a:t>
            </a:r>
            <a:r>
              <a:rPr kumimoji="1" lang="ko-KR" altLang="en-US" dirty="0" err="1"/>
              <a:t>핸드쉐이크</a:t>
            </a:r>
            <a:r>
              <a:rPr kumimoji="1" lang="ko-KR" altLang="en-US" dirty="0"/>
              <a:t>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8859C-A91A-9E19-1D13-A8C601E9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" y="2108334"/>
            <a:ext cx="5685971" cy="3988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1CD75-E432-6E71-1C35-C4024124A863}"/>
              </a:ext>
            </a:extLst>
          </p:cNvPr>
          <p:cNvSpPr txBox="1"/>
          <p:nvPr/>
        </p:nvSpPr>
        <p:spPr>
          <a:xfrm>
            <a:off x="2090057" y="620824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맥북 로컬테스트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95ACC8-4F50-BCCA-64DE-63B17CD89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6613"/>
            <a:ext cx="5816600" cy="4032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1267FF-8EFD-A477-58DC-BB0ED357F386}"/>
              </a:ext>
            </a:extLst>
          </p:cNvPr>
          <p:cNvSpPr txBox="1"/>
          <p:nvPr/>
        </p:nvSpPr>
        <p:spPr>
          <a:xfrm>
            <a:off x="7219196" y="6239887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맥북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클라이언트</a:t>
            </a:r>
            <a:r>
              <a:rPr kumimoji="1" lang="en-US" altLang="ko-KR" dirty="0"/>
              <a:t>)-</a:t>
            </a:r>
            <a:r>
              <a:rPr kumimoji="1" lang="ko-KR" altLang="en-US" dirty="0"/>
              <a:t>라즈베리</a:t>
            </a:r>
            <a:r>
              <a:rPr kumimoji="1" lang="en-US" altLang="ko-KR" dirty="0"/>
              <a:t>(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6D9CFA-D858-D879-4225-328D20D37629}"/>
              </a:ext>
            </a:extLst>
          </p:cNvPr>
          <p:cNvSpPr/>
          <p:nvPr/>
        </p:nvSpPr>
        <p:spPr>
          <a:xfrm>
            <a:off x="3468914" y="2116799"/>
            <a:ext cx="1016000" cy="4091449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E6B9E1-CA52-B57D-1593-89B1B6B85624}"/>
              </a:ext>
            </a:extLst>
          </p:cNvPr>
          <p:cNvSpPr/>
          <p:nvPr/>
        </p:nvSpPr>
        <p:spPr>
          <a:xfrm>
            <a:off x="9237094" y="2005812"/>
            <a:ext cx="1213191" cy="4091449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05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7A5A5-4FE4-0625-049E-5C6F59D8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Liboqs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KpqC</a:t>
            </a:r>
            <a:r>
              <a:rPr kumimoji="1" lang="ko-KR" altLang="en-US" dirty="0"/>
              <a:t> 실험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1F702-2F50-2D11-1E7F-957D6274C5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6BEFB1-1C00-EED4-57EF-A8F9D3B1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87" y="1335141"/>
            <a:ext cx="9468626" cy="5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99F90-B881-A8CA-14FF-3AC31F75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liboqs_KpqC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08D9FD-7615-7290-AA9F-FA9C30FBA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사용한 알고리즘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HAETAE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AIMer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KpqCleanver2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SMAUG-T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NTRU+</a:t>
            </a:r>
            <a:r>
              <a:rPr kumimoji="1" lang="ko-KR" altLang="en-US" dirty="0"/>
              <a:t>의 경우 최신 코드 사용</a:t>
            </a:r>
            <a:endParaRPr kumimoji="1" lang="en-US" altLang="ko-KR" dirty="0"/>
          </a:p>
          <a:p>
            <a:pPr lvl="2"/>
            <a:r>
              <a:rPr kumimoji="1" lang="en-US" altLang="ko-KR" sz="1600" dirty="0"/>
              <a:t>NTRU+ </a:t>
            </a:r>
          </a:p>
          <a:p>
            <a:pPr marL="914400" lvl="2" indent="0">
              <a:buNone/>
            </a:pPr>
            <a:r>
              <a:rPr kumimoji="1" lang="en-US" altLang="ko-KR" sz="1600" dirty="0" err="1"/>
              <a:t>github</a:t>
            </a:r>
            <a:r>
              <a:rPr kumimoji="1" lang="en-US" altLang="ko-KR" sz="1600" dirty="0"/>
              <a:t> 86022d4319baf62377964f959d186af1e8d8f029</a:t>
            </a:r>
            <a:r>
              <a:rPr kumimoji="1" lang="ko-KR" altLang="en-US" sz="1600" dirty="0"/>
              <a:t> 로 수정</a:t>
            </a:r>
            <a:endParaRPr kumimoji="1" lang="en-US" altLang="ko-KR" sz="1600" dirty="0"/>
          </a:p>
          <a:p>
            <a:pPr marL="914400" lvl="2" indent="0">
              <a:buNone/>
            </a:pPr>
            <a:r>
              <a:rPr kumimoji="1" lang="ko-KR" altLang="en-US" sz="1600" dirty="0"/>
              <a:t>파라미터별 함수 명칭이 동일해서 </a:t>
            </a:r>
            <a:r>
              <a:rPr kumimoji="1" lang="ko-KR" altLang="en-US" sz="1600" dirty="0" err="1"/>
              <a:t>컴파일할때</a:t>
            </a:r>
            <a:r>
              <a:rPr kumimoji="1" lang="ko-KR" altLang="en-US" sz="1600" dirty="0"/>
              <a:t> 오류 발생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이를 위해 </a:t>
            </a:r>
            <a:r>
              <a:rPr kumimoji="1" lang="en-US" altLang="ko-KR" sz="1600" dirty="0"/>
              <a:t>NAMESPACE</a:t>
            </a:r>
            <a:r>
              <a:rPr kumimoji="1" lang="ko-KR" altLang="en-US" sz="1600" dirty="0"/>
              <a:t> 추가함</a:t>
            </a:r>
          </a:p>
          <a:p>
            <a:pPr lvl="2"/>
            <a:r>
              <a:rPr kumimoji="1" lang="en-US" altLang="ko-KR" sz="1600" dirty="0"/>
              <a:t>Smaug-T</a:t>
            </a:r>
          </a:p>
          <a:p>
            <a:pPr marL="914400" lvl="2" indent="0">
              <a:buNone/>
            </a:pPr>
            <a:r>
              <a:rPr kumimoji="1" lang="en-US" altLang="ko-KR" sz="1600" dirty="0"/>
              <a:t>Keccak -&gt; SHAEK256</a:t>
            </a:r>
            <a:r>
              <a:rPr kumimoji="1" lang="ko-KR" altLang="en-US" sz="1600" dirty="0" err="1"/>
              <a:t>으로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코드 수정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2400" dirty="0"/>
          </a:p>
          <a:p>
            <a:pPr lvl="1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61FA2-FEA8-6926-0B59-A4AAD981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930" y="315368"/>
            <a:ext cx="4483436" cy="2119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4307A8-ABBE-CEE8-3456-5A75023A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75" y="346023"/>
            <a:ext cx="2654593" cy="2057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DAA48C-CC29-56CD-F353-A4681CAD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62" y="3972367"/>
            <a:ext cx="1361637" cy="26778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FD98E1-E8F8-A2F0-064B-4863F26E2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218" y="3972367"/>
            <a:ext cx="1221213" cy="288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4618ED-D2ED-A02A-8CF8-1CEB80DE9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773" y="3972367"/>
            <a:ext cx="2264229" cy="1402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576CAB-C9DB-D376-CBB8-18AD22EED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850" y="5566798"/>
            <a:ext cx="2654593" cy="1287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E525A-C2E8-471C-9C45-55F95F1BE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738" y="3609294"/>
            <a:ext cx="2264229" cy="18017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63269B-0740-C30A-2753-2ADDC5FED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5775" y="3552603"/>
            <a:ext cx="2264229" cy="17587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3CE8B6-D4D3-C37F-4CA8-8117192EE5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0230" y="4978241"/>
            <a:ext cx="2336017" cy="17552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AB2111-B27A-6BEF-3718-FCE078C34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2812" y="5386865"/>
            <a:ext cx="3601303" cy="115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9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1F3F6-DBF6-9624-D0FF-31556D58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oqs-provider_KpqC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430069-AEB9-29E2-667D-C77646E1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343" y="0"/>
            <a:ext cx="4338796" cy="2608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4C42A4-79D1-7D56-3EAE-09869118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82" y="876259"/>
            <a:ext cx="2627250" cy="2392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F7DCD3-69A0-4803-6344-FBAEE26AD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860" y="3145193"/>
            <a:ext cx="2330761" cy="3429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57FBDD-F061-C78A-31E4-43EC7F5789BE}"/>
              </a:ext>
            </a:extLst>
          </p:cNvPr>
          <p:cNvGrpSpPr/>
          <p:nvPr/>
        </p:nvGrpSpPr>
        <p:grpSpPr>
          <a:xfrm>
            <a:off x="182131" y="1100760"/>
            <a:ext cx="2101729" cy="3057244"/>
            <a:chOff x="411163" y="1304444"/>
            <a:chExt cx="3485610" cy="53918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28D30D-36CB-9EC9-F068-47AE2218E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95" y="1304444"/>
              <a:ext cx="2757776" cy="539180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EE78DE7-0B01-0374-C7B2-D1874AD51A00}"/>
                </a:ext>
              </a:extLst>
            </p:cNvPr>
            <p:cNvSpPr/>
            <p:nvPr/>
          </p:nvSpPr>
          <p:spPr>
            <a:xfrm>
              <a:off x="411163" y="5502166"/>
              <a:ext cx="3485610" cy="40990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E9BE16-A256-8F1F-700F-0908C8A77A62}"/>
                </a:ext>
              </a:extLst>
            </p:cNvPr>
            <p:cNvSpPr/>
            <p:nvPr/>
          </p:nvSpPr>
          <p:spPr>
            <a:xfrm>
              <a:off x="411163" y="6286348"/>
              <a:ext cx="3485610" cy="40990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F72DFB-7643-A703-2BFF-11975C51C9EC}"/>
              </a:ext>
            </a:extLst>
          </p:cNvPr>
          <p:cNvSpPr txBox="1"/>
          <p:nvPr/>
        </p:nvSpPr>
        <p:spPr>
          <a:xfrm>
            <a:off x="7120271" y="2605962"/>
            <a:ext cx="4544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Oqs-provider_KpqC</a:t>
            </a:r>
            <a:r>
              <a:rPr kumimoji="1" lang="ko-KR" altLang="en-US" dirty="0"/>
              <a:t>의 경우 </a:t>
            </a:r>
            <a:endParaRPr kumimoji="1" lang="en-US" altLang="ko-KR" dirty="0"/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개의 파일만 수정하고 </a:t>
            </a:r>
            <a:r>
              <a:rPr kumimoji="1" lang="en-US" altLang="ko-KR" dirty="0" err="1"/>
              <a:t>cmake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실행하면 됨</a:t>
            </a:r>
            <a:endParaRPr kumimoji="1"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3B4085-6DDC-EC47-0A3B-87616C4D1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538" y="3145193"/>
            <a:ext cx="2395422" cy="28365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276033-6861-B2B2-D504-0426BB2E4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363" y="969910"/>
            <a:ext cx="2506980" cy="17135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20804F-010B-1656-C9D9-491D7460D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3147" y="3384621"/>
            <a:ext cx="320195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5205B6-CE3C-ED40-92A9-70FE26DE3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5808" y="5451111"/>
            <a:ext cx="2500139" cy="13259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E3D8DC-3902-C281-37E1-6357FCD6FF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373" y="876259"/>
            <a:ext cx="1385031" cy="27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0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4B45-9B6A-BBE4-F5AA-0D2234B85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28179-4DE2-7E86-69F7-18B4CFF9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사전 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EC1B6-8DFD-907E-48E3-800861EA5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/>
              <a:t>1.</a:t>
            </a:r>
            <a:r>
              <a:rPr lang="ko-KR" altLang="en-US" sz="2400"/>
              <a:t> 필요 패키지 설치</a:t>
            </a:r>
            <a:endParaRPr lang="en" altLang="ko-KR" sz="2400"/>
          </a:p>
          <a:p>
            <a:pPr lvl="1"/>
            <a:r>
              <a:rPr lang="en" altLang="ko-KR" sz="2000"/>
              <a:t>brew install </a:t>
            </a:r>
            <a:r>
              <a:rPr lang="en" altLang="ko-KR" sz="2000" err="1"/>
              <a:t>cmake</a:t>
            </a:r>
            <a:r>
              <a:rPr lang="en" altLang="ko-KR" sz="2000"/>
              <a:t> ninja openssl@3 git </a:t>
            </a:r>
            <a:r>
              <a:rPr lang="en" altLang="ko-KR" sz="2000" err="1"/>
              <a:t>bc</a:t>
            </a:r>
            <a:endParaRPr lang="en" altLang="ko-KR" sz="2000"/>
          </a:p>
          <a:p>
            <a:pPr marL="0" indent="0">
              <a:buNone/>
            </a:pPr>
            <a:r>
              <a:rPr lang="en-US" altLang="ko-KR" sz="2400"/>
              <a:t>2.</a:t>
            </a:r>
            <a:r>
              <a:rPr lang="ko-KR" altLang="en-US" sz="2400"/>
              <a:t> </a:t>
            </a:r>
            <a:r>
              <a:rPr lang="en" altLang="ko-KR" sz="2400" err="1"/>
              <a:t>Liboqs_KpqC</a:t>
            </a:r>
            <a:r>
              <a:rPr lang="ko-KR" altLang="en-US" sz="2400"/>
              <a:t> 설치</a:t>
            </a:r>
            <a:endParaRPr lang="en-US" altLang="ko-KR" sz="2400"/>
          </a:p>
          <a:p>
            <a:pPr marL="457200" lvl="1" indent="0">
              <a:buNone/>
            </a:pPr>
            <a:r>
              <a:rPr lang="en" altLang="ko-KR" sz="2000"/>
              <a:t>cd ~</a:t>
            </a:r>
          </a:p>
          <a:p>
            <a:pPr marL="457200" lvl="1" indent="0">
              <a:buNone/>
            </a:pPr>
            <a:r>
              <a:rPr lang="en" altLang="ko-KR" sz="2000"/>
              <a:t>git clone --recursive https://</a:t>
            </a:r>
            <a:r>
              <a:rPr lang="en" altLang="ko-KR" sz="2000" err="1"/>
              <a:t>github.com</a:t>
            </a:r>
            <a:r>
              <a:rPr lang="en" altLang="ko-KR" sz="2000"/>
              <a:t>/minjoo97/</a:t>
            </a:r>
            <a:r>
              <a:rPr lang="en" altLang="ko-KR" sz="2000" err="1"/>
              <a:t>liboqs_KpqC.git</a:t>
            </a:r>
            <a:endParaRPr lang="en" altLang="ko-KR" sz="2000"/>
          </a:p>
          <a:p>
            <a:pPr marL="457200" lvl="1" indent="0">
              <a:buNone/>
            </a:pPr>
            <a:r>
              <a:rPr lang="en" altLang="ko-KR" sz="2000"/>
              <a:t>cd </a:t>
            </a:r>
            <a:r>
              <a:rPr lang="en" altLang="ko-KR" sz="2000" err="1"/>
              <a:t>liboqs_KpqC</a:t>
            </a:r>
            <a:endParaRPr lang="en" altLang="ko-KR" sz="2000"/>
          </a:p>
          <a:p>
            <a:pPr marL="457200" lvl="1" indent="0">
              <a:buNone/>
            </a:pPr>
            <a:r>
              <a:rPr lang="en" altLang="ko-KR" sz="2000" err="1"/>
              <a:t>cmake</a:t>
            </a:r>
            <a:r>
              <a:rPr lang="en" altLang="ko-KR" sz="2000"/>
              <a:t> -</a:t>
            </a:r>
            <a:r>
              <a:rPr lang="en" altLang="ko-KR" sz="2000" err="1"/>
              <a:t>GNinja</a:t>
            </a:r>
            <a:r>
              <a:rPr lang="en" altLang="ko-KR" sz="2000"/>
              <a:t> \</a:t>
            </a:r>
          </a:p>
          <a:p>
            <a:pPr marL="457200" lvl="1" indent="0">
              <a:buNone/>
            </a:pPr>
            <a:r>
              <a:rPr lang="en" altLang="ko-KR" sz="2000"/>
              <a:t>      -DCMAKE_INSTALL_PREFIX=/</a:t>
            </a:r>
            <a:r>
              <a:rPr lang="en" altLang="ko-KR" sz="2000" err="1"/>
              <a:t>usr</a:t>
            </a:r>
            <a:r>
              <a:rPr lang="en" altLang="ko-KR" sz="2000"/>
              <a:t>/local \</a:t>
            </a:r>
          </a:p>
          <a:p>
            <a:pPr marL="457200" lvl="1" indent="0">
              <a:buNone/>
            </a:pPr>
            <a:r>
              <a:rPr lang="en" altLang="ko-KR" sz="2000"/>
              <a:t>      -DCMAKE_OSX_ARCHITECTURES=arm64 \</a:t>
            </a:r>
          </a:p>
          <a:p>
            <a:pPr marL="457200" lvl="1" indent="0">
              <a:buNone/>
            </a:pPr>
            <a:r>
              <a:rPr lang="en" altLang="ko-KR" sz="2000"/>
              <a:t>      -S . -B build</a:t>
            </a:r>
          </a:p>
          <a:p>
            <a:pPr marL="457200" lvl="1" indent="0">
              <a:buNone/>
            </a:pPr>
            <a:r>
              <a:rPr lang="en" altLang="ko-KR" sz="2000" err="1"/>
              <a:t>cmake</a:t>
            </a:r>
            <a:r>
              <a:rPr lang="en" altLang="ko-KR" sz="2000"/>
              <a:t> --build build</a:t>
            </a:r>
          </a:p>
          <a:p>
            <a:pPr marL="457200" lvl="1" indent="0">
              <a:buNone/>
            </a:pPr>
            <a:r>
              <a:rPr lang="en" altLang="ko-KR" sz="2000" err="1"/>
              <a:t>sudo</a:t>
            </a:r>
            <a:r>
              <a:rPr lang="en" altLang="ko-KR" sz="2000"/>
              <a:t> </a:t>
            </a:r>
            <a:r>
              <a:rPr lang="en" altLang="ko-KR" sz="2000" err="1"/>
              <a:t>cmake</a:t>
            </a:r>
            <a:r>
              <a:rPr lang="en" altLang="ko-KR" sz="2000"/>
              <a:t> --install build</a:t>
            </a:r>
          </a:p>
          <a:p>
            <a:pPr lvl="1"/>
            <a:endParaRPr lang="en" altLang="ko-KR" sz="2000"/>
          </a:p>
          <a:p>
            <a:endParaRPr lang="en" altLang="ko-KR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A0799-CB48-0D4D-0C32-AAB2997B12D0}"/>
              </a:ext>
            </a:extLst>
          </p:cNvPr>
          <p:cNvSpPr txBox="1"/>
          <p:nvPr/>
        </p:nvSpPr>
        <p:spPr>
          <a:xfrm>
            <a:off x="4872321" y="232404"/>
            <a:ext cx="7115908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1600"/>
              <a:t>-</a:t>
            </a:r>
            <a:r>
              <a:rPr lang="en" altLang="ko-KR" sz="1600" err="1"/>
              <a:t>GNinja</a:t>
            </a:r>
            <a:r>
              <a:rPr lang="en" altLang="ko-KR" sz="1600"/>
              <a:t> : Ninja </a:t>
            </a:r>
            <a:r>
              <a:rPr lang="ko-KR" altLang="en-US" sz="1600"/>
              <a:t>빌드 시스템 생성</a:t>
            </a:r>
          </a:p>
          <a:p>
            <a:pPr>
              <a:buNone/>
            </a:pPr>
            <a:r>
              <a:rPr lang="en-US" altLang="ko-KR" sz="1600"/>
              <a:t>-</a:t>
            </a:r>
            <a:r>
              <a:rPr lang="en" altLang="ko-KR" sz="1600"/>
              <a:t>DCMAKE_INSTALL_PREFIX : make install </a:t>
            </a:r>
            <a:r>
              <a:rPr lang="ko-KR" altLang="en-US" sz="1600"/>
              <a:t>시 설치 경로 지정</a:t>
            </a:r>
          </a:p>
          <a:p>
            <a:pPr>
              <a:buNone/>
            </a:pPr>
            <a:r>
              <a:rPr lang="en-US" altLang="ko-KR" sz="1600"/>
              <a:t>-</a:t>
            </a:r>
            <a:r>
              <a:rPr lang="en" altLang="ko-KR" sz="1600"/>
              <a:t>DCMAKE_OSX_ARCHITECTURES=arm64 : Apple Silicon </a:t>
            </a:r>
            <a:r>
              <a:rPr lang="ko-KR" altLang="en-US" sz="1600"/>
              <a:t>전용 컴파일</a:t>
            </a:r>
          </a:p>
          <a:p>
            <a:r>
              <a:rPr lang="en-US" altLang="ko-KR" sz="1600"/>
              <a:t>-</a:t>
            </a:r>
            <a:r>
              <a:rPr lang="en" altLang="ko-KR" sz="1600"/>
              <a:t>S . -B build : </a:t>
            </a:r>
            <a:r>
              <a:rPr lang="ko-KR" altLang="en-US" sz="1600"/>
              <a:t>현재 소스 → </a:t>
            </a:r>
            <a:r>
              <a:rPr lang="en" altLang="ko-KR" sz="1600"/>
              <a:t>build/ </a:t>
            </a:r>
            <a:r>
              <a:rPr lang="ko-KR" altLang="en-US" sz="1600"/>
              <a:t>폴더로 빌드 파일 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A2C8EA-EFE6-096B-46B7-3AA6606FFB25}"/>
              </a:ext>
            </a:extLst>
          </p:cNvPr>
          <p:cNvSpPr/>
          <p:nvPr/>
        </p:nvSpPr>
        <p:spPr>
          <a:xfrm>
            <a:off x="852252" y="2703240"/>
            <a:ext cx="7578023" cy="725760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92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DCC7D-40F2-A2DE-F4FF-47052B1A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B8250E-B9C0-C1A5-39E9-5DD646B0D123}"/>
              </a:ext>
            </a:extLst>
          </p:cNvPr>
          <p:cNvSpPr/>
          <p:nvPr/>
        </p:nvSpPr>
        <p:spPr>
          <a:xfrm>
            <a:off x="411162" y="2437022"/>
            <a:ext cx="7578023" cy="762162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BB9F5C-C34B-0EA2-02DC-8F95E04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사전 작업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2BB26F-041F-6E88-9835-44219E90E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3.</a:t>
            </a:r>
            <a:r>
              <a:rPr lang="ko-KR" altLang="en-US" sz="2400" dirty="0"/>
              <a:t> </a:t>
            </a:r>
            <a:r>
              <a:rPr lang="en-US" altLang="ko-KR" sz="2400" dirty="0" err="1"/>
              <a:t>oqs-provider_KpqC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pPr marL="0" indent="0">
              <a:buNone/>
            </a:pPr>
            <a:r>
              <a:rPr lang="en" altLang="ko-KR" sz="2000" dirty="0"/>
              <a:t>cd ~</a:t>
            </a:r>
          </a:p>
          <a:p>
            <a:pPr marL="0" indent="0">
              <a:buNone/>
            </a:pPr>
            <a:r>
              <a:rPr lang="en" altLang="ko-KR" sz="2000" dirty="0"/>
              <a:t>rm -rf </a:t>
            </a:r>
            <a:r>
              <a:rPr lang="en" altLang="ko-KR" sz="2000" dirty="0" err="1"/>
              <a:t>oqs</a:t>
            </a:r>
            <a:r>
              <a:rPr lang="en" altLang="ko-KR" sz="2000" dirty="0"/>
              <a:t>-provider</a:t>
            </a:r>
          </a:p>
          <a:p>
            <a:pPr marL="0" indent="0">
              <a:buNone/>
            </a:pPr>
            <a:r>
              <a:rPr lang="en" altLang="ko-KR" sz="2000" dirty="0"/>
              <a:t>git clone https://</a:t>
            </a:r>
            <a:r>
              <a:rPr lang="en" altLang="ko-KR" sz="2000" dirty="0" err="1"/>
              <a:t>github.com</a:t>
            </a:r>
            <a:r>
              <a:rPr lang="en" altLang="ko-KR" sz="2000" dirty="0"/>
              <a:t>/minjoo97/</a:t>
            </a:r>
            <a:r>
              <a:rPr lang="en" altLang="ko-KR" sz="2000" dirty="0" err="1"/>
              <a:t>oqs-provider_KpqC.git</a:t>
            </a:r>
            <a:endParaRPr lang="en" altLang="ko-KR" sz="2000" dirty="0"/>
          </a:p>
          <a:p>
            <a:pPr marL="0" indent="0">
              <a:buNone/>
            </a:pPr>
            <a:r>
              <a:rPr lang="en" altLang="ko-KR" sz="2000" dirty="0"/>
              <a:t>cd </a:t>
            </a:r>
            <a:r>
              <a:rPr lang="en" altLang="ko-KR" sz="2000" dirty="0" err="1"/>
              <a:t>oqs-provider_KpqC</a:t>
            </a:r>
            <a:endParaRPr lang="en" altLang="ko-KR" sz="2000" dirty="0"/>
          </a:p>
          <a:p>
            <a:pPr marL="0" indent="0">
              <a:buNone/>
            </a:pPr>
            <a:r>
              <a:rPr lang="en" altLang="ko-KR" sz="2000" dirty="0" err="1"/>
              <a:t>cmake</a:t>
            </a:r>
            <a:r>
              <a:rPr lang="en" altLang="ko-KR" sz="2000" dirty="0"/>
              <a:t> -</a:t>
            </a:r>
            <a:r>
              <a:rPr lang="en" altLang="ko-KR" sz="2000" dirty="0" err="1"/>
              <a:t>GNinja</a:t>
            </a:r>
            <a:r>
              <a:rPr lang="en" altLang="ko-KR" sz="2000" dirty="0"/>
              <a:t> \</a:t>
            </a:r>
          </a:p>
          <a:p>
            <a:pPr marL="0" indent="0">
              <a:buNone/>
            </a:pPr>
            <a:r>
              <a:rPr lang="en" altLang="ko-KR" sz="2000" dirty="0"/>
              <a:t>      -DCMAKE_BUILD_TYPE=Release \</a:t>
            </a:r>
          </a:p>
          <a:p>
            <a:pPr marL="0" indent="0">
              <a:buNone/>
            </a:pPr>
            <a:r>
              <a:rPr lang="en" altLang="ko-KR" sz="2000" dirty="0"/>
              <a:t>      -DOPENSSL_ROOT_DIR=$(brew --prefix openssl@3) \</a:t>
            </a:r>
          </a:p>
          <a:p>
            <a:pPr marL="0" indent="0">
              <a:buNone/>
            </a:pPr>
            <a:r>
              <a:rPr lang="en" altLang="ko-KR" sz="2000" dirty="0"/>
              <a:t>      -</a:t>
            </a:r>
            <a:r>
              <a:rPr lang="en" altLang="ko-KR" sz="2000" dirty="0" err="1"/>
              <a:t>Dliboqs_DIR</a:t>
            </a:r>
            <a:r>
              <a:rPr lang="en" altLang="ko-KR" sz="2000" dirty="0"/>
              <a:t>=/</a:t>
            </a:r>
            <a:r>
              <a:rPr lang="en" altLang="ko-KR" sz="2000" dirty="0" err="1"/>
              <a:t>usr</a:t>
            </a:r>
            <a:r>
              <a:rPr lang="en" altLang="ko-KR" sz="2000" dirty="0"/>
              <a:t>/local/lib/</a:t>
            </a:r>
            <a:r>
              <a:rPr lang="en" altLang="ko-KR" sz="2000" dirty="0" err="1"/>
              <a:t>cmake</a:t>
            </a:r>
            <a:r>
              <a:rPr lang="en" altLang="ko-KR" sz="2000" dirty="0"/>
              <a:t>/</a:t>
            </a:r>
            <a:r>
              <a:rPr lang="en" altLang="ko-KR" sz="2000" dirty="0" err="1"/>
              <a:t>liboqs</a:t>
            </a:r>
            <a:r>
              <a:rPr lang="en" altLang="ko-KR" sz="2000" dirty="0"/>
              <a:t> \</a:t>
            </a:r>
          </a:p>
          <a:p>
            <a:pPr marL="0" indent="0">
              <a:buNone/>
            </a:pPr>
            <a:r>
              <a:rPr lang="en" altLang="ko-KR" sz="2000" dirty="0"/>
              <a:t>      -DCMAKE_OSX_ARCHITECTURES=arm64 \</a:t>
            </a:r>
          </a:p>
          <a:p>
            <a:pPr marL="0" indent="0">
              <a:buNone/>
            </a:pPr>
            <a:r>
              <a:rPr lang="en" altLang="ko-KR" sz="2000" dirty="0"/>
              <a:t>      -DBUILD_SHARED_LIBS=ON \</a:t>
            </a:r>
          </a:p>
          <a:p>
            <a:pPr marL="0" indent="0">
              <a:buNone/>
            </a:pPr>
            <a:r>
              <a:rPr lang="en" altLang="ko-KR" sz="2000" dirty="0"/>
              <a:t>      -S . -B build</a:t>
            </a:r>
          </a:p>
          <a:p>
            <a:pPr marL="0" indent="0">
              <a:buNone/>
            </a:pPr>
            <a:r>
              <a:rPr lang="en" altLang="ko-KR" sz="2000" dirty="0" err="1"/>
              <a:t>cmake</a:t>
            </a:r>
            <a:r>
              <a:rPr lang="en" altLang="ko-KR" sz="2000" dirty="0"/>
              <a:t> --build build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E497C-D50E-334F-6FF7-1008EA464988}"/>
              </a:ext>
            </a:extLst>
          </p:cNvPr>
          <p:cNvSpPr txBox="1"/>
          <p:nvPr/>
        </p:nvSpPr>
        <p:spPr>
          <a:xfrm>
            <a:off x="4736123" y="461053"/>
            <a:ext cx="72976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/>
              <a:t>-DCMAKE_BUILD_TYPE=Release : </a:t>
            </a:r>
            <a:r>
              <a:rPr lang="ko-KR" altLang="en-US"/>
              <a:t>최적화 빌드</a:t>
            </a:r>
          </a:p>
          <a:p>
            <a:pPr>
              <a:buNone/>
            </a:pPr>
            <a:r>
              <a:rPr lang="en-US" altLang="ko-KR"/>
              <a:t>-</a:t>
            </a:r>
            <a:r>
              <a:rPr lang="en" altLang="ko-KR"/>
              <a:t>DOPENSSL_ROOT_DIR=… : Homebrew OpenSSL </a:t>
            </a:r>
            <a:r>
              <a:rPr lang="ko-KR" altLang="en-US"/>
              <a:t>위치 지정</a:t>
            </a:r>
          </a:p>
          <a:p>
            <a:pPr>
              <a:buNone/>
            </a:pPr>
            <a:r>
              <a:rPr lang="en-US" altLang="ko-KR"/>
              <a:t>-</a:t>
            </a:r>
            <a:r>
              <a:rPr lang="en" altLang="ko-KR" err="1"/>
              <a:t>Dliboqs_DIR</a:t>
            </a:r>
            <a:r>
              <a:rPr lang="en" altLang="ko-KR"/>
              <a:t>=… : </a:t>
            </a:r>
            <a:r>
              <a:rPr lang="en" altLang="ko-KR" err="1"/>
              <a:t>liboqs</a:t>
            </a:r>
            <a:r>
              <a:rPr lang="en" altLang="ko-KR"/>
              <a:t> </a:t>
            </a:r>
            <a:r>
              <a:rPr lang="en" altLang="ko-KR" err="1"/>
              <a:t>CMake</a:t>
            </a:r>
            <a:r>
              <a:rPr lang="en" altLang="ko-KR"/>
              <a:t> </a:t>
            </a:r>
            <a:r>
              <a:rPr lang="ko-KR" altLang="en-US"/>
              <a:t>설정 파일 위치 지정</a:t>
            </a:r>
          </a:p>
          <a:p>
            <a:r>
              <a:rPr lang="en-US" altLang="ko-KR"/>
              <a:t>-</a:t>
            </a:r>
            <a:r>
              <a:rPr lang="en" altLang="ko-KR"/>
              <a:t>DBUILD_SHARED_LIBS=ON : .</a:t>
            </a:r>
            <a:r>
              <a:rPr lang="en" altLang="ko-KR" err="1"/>
              <a:t>dylib</a:t>
            </a:r>
            <a:r>
              <a:rPr lang="en" altLang="ko-KR"/>
              <a:t> </a:t>
            </a:r>
            <a:r>
              <a:rPr lang="ko-KR" altLang="en-US"/>
              <a:t>형태로 빌드</a:t>
            </a:r>
          </a:p>
        </p:txBody>
      </p:sp>
    </p:spTree>
    <p:extLst>
      <p:ext uri="{BB962C8B-B14F-4D97-AF65-F5344CB8AC3E}">
        <p14:creationId xmlns:p14="http://schemas.microsoft.com/office/powerpoint/2010/main" val="160582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67CC-47B5-49B4-974B-D01E902ED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C87A638-6305-1490-5486-13C1E11C48A4}"/>
              </a:ext>
            </a:extLst>
          </p:cNvPr>
          <p:cNvSpPr/>
          <p:nvPr/>
        </p:nvSpPr>
        <p:spPr>
          <a:xfrm>
            <a:off x="918921" y="3336228"/>
            <a:ext cx="7820508" cy="355370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F882B9-7405-3951-241A-0E7D7161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1)</a:t>
            </a:r>
            <a:r>
              <a:rPr lang="ko-KR" altLang="en-US"/>
              <a:t> 기존 인증서 사용</a:t>
            </a:r>
            <a:r>
              <a:rPr lang="en-US" altLang="ko-KR"/>
              <a:t>+</a:t>
            </a:r>
            <a:r>
              <a:rPr lang="ko-KR" altLang="en-US"/>
              <a:t> 하이브리드 </a:t>
            </a:r>
            <a:r>
              <a:rPr lang="en-US" altLang="ko-KR"/>
              <a:t>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569E20-8E0E-A212-7E62-D6965CB8B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/>
              <a:t>P-256+KpqC(SMAUG-T, NTRU+)</a:t>
            </a:r>
            <a:r>
              <a:rPr lang="ko-KR" altLang="en-US" sz="2400"/>
              <a:t> 키 교환</a:t>
            </a:r>
            <a:r>
              <a:rPr lang="en-US" altLang="ko-KR" sz="2400"/>
              <a:t>(TLS 1.3)</a:t>
            </a:r>
          </a:p>
          <a:p>
            <a:pPr marL="457200" indent="-457200">
              <a:buAutoNum type="arabicParenR"/>
            </a:pPr>
            <a:r>
              <a:rPr lang="ko-KR" altLang="en-US" sz="2400"/>
              <a:t>쉘 환경 설정</a:t>
            </a:r>
            <a:endParaRPr lang="en-US" altLang="ko-KR" sz="2400"/>
          </a:p>
          <a:p>
            <a:pPr marL="457200" lvl="1" indent="0">
              <a:buNone/>
            </a:pPr>
            <a:r>
              <a:rPr lang="en-US" altLang="ko-KR" sz="2000"/>
              <a:t># (1) Homebrew OpenSSL 3.x </a:t>
            </a:r>
            <a:r>
              <a:rPr lang="ko-KR" altLang="en-US" sz="2000"/>
              <a:t>우선 호출</a:t>
            </a:r>
          </a:p>
          <a:p>
            <a:pPr marL="457200" lvl="1" indent="0">
              <a:buNone/>
            </a:pPr>
            <a:r>
              <a:rPr lang="en-US" altLang="ko-KR" sz="2000"/>
              <a:t>export PATH="$(brew --prefix openssl@3)/bin:$PATH"</a:t>
            </a:r>
          </a:p>
          <a:p>
            <a:pPr marL="457200" lvl="1" indent="0">
              <a:buNone/>
            </a:pPr>
            <a:endParaRPr lang="en-US" altLang="ko-KR" sz="2000"/>
          </a:p>
          <a:p>
            <a:pPr marL="457200" lvl="1" indent="0">
              <a:buNone/>
            </a:pPr>
            <a:r>
              <a:rPr lang="en-US" altLang="ko-KR" sz="2000"/>
              <a:t># (2) </a:t>
            </a:r>
            <a:r>
              <a:rPr lang="en-US" altLang="ko-KR" sz="2000" err="1"/>
              <a:t>oqs</a:t>
            </a:r>
            <a:r>
              <a:rPr lang="en-US" altLang="ko-KR" sz="2000"/>
              <a:t>-provider </a:t>
            </a:r>
            <a:r>
              <a:rPr lang="ko-KR" altLang="en-US" sz="2000"/>
              <a:t>모듈 위치 지정</a:t>
            </a:r>
            <a:r>
              <a:rPr lang="en-US" altLang="ko-KR" sz="2000"/>
              <a:t>(</a:t>
            </a:r>
            <a:r>
              <a:rPr lang="en" altLang="ko-KR" sz="1600"/>
              <a:t>OpenSSL</a:t>
            </a:r>
            <a:r>
              <a:rPr lang="ko-KR" altLang="en-US" sz="1600"/>
              <a:t>이 외부 </a:t>
            </a:r>
            <a:r>
              <a:rPr lang="en" altLang="ko-KR" sz="1600"/>
              <a:t>provider </a:t>
            </a:r>
            <a:r>
              <a:rPr lang="ko-KR" altLang="en-US" sz="1600"/>
              <a:t>모듈을 찾는 경로 지정</a:t>
            </a:r>
            <a:r>
              <a:rPr lang="en-US" altLang="ko-KR" sz="1600"/>
              <a:t>)</a:t>
            </a:r>
            <a:endParaRPr lang="ko-KR" altLang="en-US" sz="2000"/>
          </a:p>
          <a:p>
            <a:pPr marL="457200" lvl="1" indent="0">
              <a:buNone/>
            </a:pPr>
            <a:r>
              <a:rPr lang="en-US" altLang="ko-KR" sz="2000"/>
              <a:t>export OPENSSL_MODULES="$HOME/</a:t>
            </a:r>
            <a:r>
              <a:rPr lang="en-US" altLang="ko-KR" sz="2000" err="1"/>
              <a:t>oqs-provider_KpqC</a:t>
            </a:r>
            <a:r>
              <a:rPr lang="en-US" altLang="ko-KR" sz="2000"/>
              <a:t>/build/lib"</a:t>
            </a:r>
          </a:p>
          <a:p>
            <a:pPr marL="457200" lvl="1" indent="0">
              <a:buNone/>
            </a:pPr>
            <a:endParaRPr lang="en-US" altLang="ko-KR" sz="2000"/>
          </a:p>
          <a:p>
            <a:pPr marL="457200" lvl="1" indent="0">
              <a:buNone/>
            </a:pPr>
            <a:endParaRPr lang="en-US" altLang="ko-KR" sz="2000"/>
          </a:p>
          <a:p>
            <a:pPr marL="457200" lvl="1" indent="0">
              <a:buNone/>
            </a:pPr>
            <a:endParaRPr lang="en-US" altLang="ko-KR" sz="2000"/>
          </a:p>
          <a:p>
            <a:pPr marL="0" indent="0">
              <a:buNone/>
            </a:pPr>
            <a:r>
              <a:rPr lang="en-US" altLang="ko-KR" sz="2400"/>
              <a:t>	</a:t>
            </a:r>
            <a:endParaRPr lang="ko-KR" altLang="en-US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979BE6-C902-6C75-A2BC-A4F0EEA2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138" y="4362666"/>
            <a:ext cx="4734862" cy="2004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E7F67-3DCD-F6A1-8E5C-DDBCB7E7CD23}"/>
              </a:ext>
            </a:extLst>
          </p:cNvPr>
          <p:cNvSpPr txBox="1"/>
          <p:nvPr/>
        </p:nvSpPr>
        <p:spPr>
          <a:xfrm>
            <a:off x="4829175" y="6523295"/>
            <a:ext cx="71931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05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ALNAHAWI, Nouri, et al. A comprehensive survey on post-quantum </a:t>
            </a:r>
            <a:r>
              <a:rPr lang="en" altLang="ko-KR" sz="105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tls</a:t>
            </a:r>
            <a:r>
              <a:rPr lang="en" altLang="ko-KR" sz="105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" altLang="ko-KR" sz="105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IACR Communications in Cryptology</a:t>
            </a:r>
            <a:r>
              <a:rPr lang="en" altLang="ko-KR" sz="105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2024</a:t>
            </a:r>
            <a:endParaRPr lang="ko-KR" altLang="en-US" sz="10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EF54C5-52B6-C342-B8C9-7CB4C8112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7" y="4048769"/>
            <a:ext cx="7820508" cy="6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1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4DFA1-FDAE-EAFC-AD86-B6F35D0FB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574B4-36C3-6870-46D8-769C8077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Case 1)</a:t>
            </a:r>
            <a:r>
              <a:rPr lang="ko-KR" altLang="en-US"/>
              <a:t> 기존 인증서 사용</a:t>
            </a:r>
            <a:r>
              <a:rPr lang="en-US" altLang="ko-KR"/>
              <a:t>+</a:t>
            </a:r>
            <a:r>
              <a:rPr lang="ko-KR" altLang="en-US"/>
              <a:t> 하이브리드 </a:t>
            </a:r>
            <a:r>
              <a:rPr lang="en-US" altLang="ko-KR"/>
              <a:t>TLS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27972-7AE9-71E2-F657-341335B5B0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5684837" cy="5497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/>
              <a:t>2)</a:t>
            </a:r>
            <a:r>
              <a:rPr lang="ko-KR" altLang="en-US" sz="2400"/>
              <a:t> 서버용 인증서 및 키 준비</a:t>
            </a:r>
            <a:endParaRPr lang="en-US" altLang="ko-KR" sz="2400"/>
          </a:p>
          <a:p>
            <a:pPr marL="0" indent="0">
              <a:buNone/>
            </a:pPr>
            <a:r>
              <a:rPr lang="en" altLang="ko-KR" sz="2000"/>
              <a:t>cd ~</a:t>
            </a:r>
          </a:p>
          <a:p>
            <a:pPr marL="0" indent="0">
              <a:buNone/>
            </a:pPr>
            <a:r>
              <a:rPr lang="en" altLang="ko-KR" sz="2000"/>
              <a:t># ECDSA P-256 </a:t>
            </a:r>
            <a:r>
              <a:rPr lang="ko-KR" altLang="en-US" sz="2000"/>
              <a:t>키</a:t>
            </a:r>
            <a:r>
              <a:rPr lang="en-US" altLang="ko-KR" sz="2000"/>
              <a:t>·</a:t>
            </a:r>
            <a:r>
              <a:rPr lang="ko-KR" altLang="en-US" sz="2000"/>
              <a:t>인증서 생성</a:t>
            </a:r>
          </a:p>
          <a:p>
            <a:pPr marL="0" indent="0">
              <a:buNone/>
            </a:pPr>
            <a:r>
              <a:rPr lang="en" altLang="ko-KR" sz="2000" err="1"/>
              <a:t>openssl</a:t>
            </a:r>
            <a:r>
              <a:rPr lang="en" altLang="ko-KR" sz="2000"/>
              <a:t> </a:t>
            </a:r>
            <a:r>
              <a:rPr lang="en" altLang="ko-KR" sz="2000" err="1"/>
              <a:t>ecparam</a:t>
            </a:r>
            <a:r>
              <a:rPr lang="en" altLang="ko-KR" sz="2000"/>
              <a:t> -name </a:t>
            </a:r>
            <a:r>
              <a:rPr lang="en" altLang="ko-KR" sz="2000" b="1">
                <a:solidFill>
                  <a:srgbClr val="FF0000"/>
                </a:solidFill>
              </a:rPr>
              <a:t>prime256v1</a:t>
            </a:r>
            <a:r>
              <a:rPr lang="en" altLang="ko-KR" sz="2000"/>
              <a:t> -</a:t>
            </a:r>
            <a:r>
              <a:rPr lang="en" altLang="ko-KR" sz="2000" err="1"/>
              <a:t>genkey</a:t>
            </a:r>
            <a:r>
              <a:rPr lang="en" altLang="ko-KR" sz="2000"/>
              <a:t> -</a:t>
            </a:r>
            <a:r>
              <a:rPr lang="en" altLang="ko-KR" sz="2000" err="1"/>
              <a:t>noout</a:t>
            </a:r>
            <a:r>
              <a:rPr lang="en" altLang="ko-KR" sz="2000"/>
              <a:t> -out </a:t>
            </a:r>
            <a:r>
              <a:rPr lang="en" altLang="ko-KR" sz="2000" err="1"/>
              <a:t>server.key</a:t>
            </a:r>
            <a:endParaRPr lang="en" altLang="ko-KR" sz="2000"/>
          </a:p>
          <a:p>
            <a:pPr marL="0" indent="0">
              <a:buNone/>
            </a:pPr>
            <a:r>
              <a:rPr lang="en" altLang="ko-KR" sz="2000" err="1"/>
              <a:t>openssl</a:t>
            </a:r>
            <a:r>
              <a:rPr lang="en" altLang="ko-KR" sz="2000"/>
              <a:t> req -x509 -key </a:t>
            </a:r>
            <a:r>
              <a:rPr lang="en" altLang="ko-KR" sz="2000" err="1"/>
              <a:t>server.key</a:t>
            </a:r>
            <a:r>
              <a:rPr lang="en" altLang="ko-KR" sz="2000"/>
              <a:t> -out </a:t>
            </a:r>
            <a:r>
              <a:rPr lang="en" altLang="ko-KR" sz="2000" err="1"/>
              <a:t>server.crt</a:t>
            </a:r>
            <a:r>
              <a:rPr lang="en" altLang="ko-KR" sz="2000"/>
              <a:t> -nodes \</a:t>
            </a:r>
          </a:p>
          <a:p>
            <a:pPr marL="0" indent="0">
              <a:buNone/>
            </a:pPr>
            <a:r>
              <a:rPr lang="en" altLang="ko-KR" sz="2000"/>
              <a:t>  -subj "/CN=localhost"</a:t>
            </a:r>
          </a:p>
          <a:p>
            <a:pPr marL="0" indent="0">
              <a:buNone/>
            </a:pPr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382DB-E67C-266D-82BC-95A7B7814B8D}"/>
              </a:ext>
            </a:extLst>
          </p:cNvPr>
          <p:cNvSpPr txBox="1"/>
          <p:nvPr/>
        </p:nvSpPr>
        <p:spPr>
          <a:xfrm>
            <a:off x="6682154" y="969910"/>
            <a:ext cx="5097926" cy="57554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/>
              <a:t>3)</a:t>
            </a:r>
            <a:r>
              <a:rPr lang="ko-KR" altLang="en-US" sz="2000"/>
              <a:t> 벤치마크용 스크립트 생성</a:t>
            </a:r>
            <a:endParaRPr kumimoji="1" lang="en" altLang="ko-KR" sz="2000"/>
          </a:p>
          <a:p>
            <a:r>
              <a:rPr kumimoji="1" lang="en" altLang="ko-KR" sz="1200"/>
              <a:t>cd ~</a:t>
            </a:r>
          </a:p>
          <a:p>
            <a:r>
              <a:rPr kumimoji="1" lang="en" altLang="ko-KR" sz="1200"/>
              <a:t>cat &lt;&lt; 'EOF' &gt; </a:t>
            </a:r>
            <a:r>
              <a:rPr kumimoji="1" lang="en" altLang="ko-KR" sz="1200" err="1"/>
              <a:t>bench.sh</a:t>
            </a:r>
            <a:endParaRPr kumimoji="1" lang="en" altLang="ko-KR" sz="1200"/>
          </a:p>
          <a:p>
            <a:r>
              <a:rPr kumimoji="1" lang="en" altLang="ko-KR" sz="1200"/>
              <a:t>#!/</a:t>
            </a:r>
            <a:r>
              <a:rPr kumimoji="1" lang="en" altLang="ko-KR" sz="1200" err="1"/>
              <a:t>usr</a:t>
            </a:r>
            <a:r>
              <a:rPr kumimoji="1" lang="en" altLang="ko-KR" sz="1200"/>
              <a:t>/bin/env bash</a:t>
            </a:r>
          </a:p>
          <a:p>
            <a:r>
              <a:rPr kumimoji="1" lang="en" altLang="ko-KR" sz="1200"/>
              <a:t>HOST=localhost</a:t>
            </a:r>
          </a:p>
          <a:p>
            <a:r>
              <a:rPr kumimoji="1" lang="en" altLang="ko-KR" sz="1200"/>
              <a:t>PORT=8443</a:t>
            </a:r>
          </a:p>
          <a:p>
            <a:r>
              <a:rPr kumimoji="1" lang="en" altLang="ko-KR" sz="1200"/>
              <a:t>N=200           # </a:t>
            </a:r>
            <a:r>
              <a:rPr kumimoji="1" lang="ko-KR" altLang="en-US" sz="1200"/>
              <a:t>반복 횟수 </a:t>
            </a:r>
            <a:r>
              <a:rPr kumimoji="1" lang="en-US" altLang="ko-KR" sz="1200"/>
              <a:t>(</a:t>
            </a:r>
            <a:r>
              <a:rPr kumimoji="1" lang="ko-KR" altLang="en-US" sz="1200"/>
              <a:t>원하는 만큼 조절 가능</a:t>
            </a:r>
            <a:r>
              <a:rPr kumimoji="1" lang="en-US" altLang="ko-KR" sz="1200"/>
              <a:t>)</a:t>
            </a:r>
          </a:p>
          <a:p>
            <a:r>
              <a:rPr kumimoji="1" lang="en" altLang="ko-KR" sz="1200"/>
              <a:t>PROV_PATH="$HOME/</a:t>
            </a:r>
            <a:r>
              <a:rPr kumimoji="1" lang="en" altLang="ko-KR" sz="1200" err="1"/>
              <a:t>oqs</a:t>
            </a:r>
            <a:r>
              <a:rPr kumimoji="1" lang="en" altLang="ko-KR" sz="1200"/>
              <a:t>-provider/build/lib"</a:t>
            </a:r>
          </a:p>
          <a:p>
            <a:endParaRPr kumimoji="1" lang="en" altLang="ko-KR" sz="1200"/>
          </a:p>
          <a:p>
            <a:r>
              <a:rPr kumimoji="1" lang="en" altLang="ko-KR" sz="1200"/>
              <a:t># </a:t>
            </a:r>
            <a:r>
              <a:rPr kumimoji="1" lang="ko-KR" altLang="en-US" sz="1200"/>
              <a:t>시작 시간</a:t>
            </a:r>
          </a:p>
          <a:p>
            <a:r>
              <a:rPr kumimoji="1" lang="en" altLang="ko-KR" sz="1200"/>
              <a:t>START=$(date +%</a:t>
            </a:r>
            <a:r>
              <a:rPr kumimoji="1" lang="en" altLang="ko-KR" sz="1200" err="1"/>
              <a:t>s.%N</a:t>
            </a:r>
            <a:r>
              <a:rPr kumimoji="1" lang="en" altLang="ko-KR" sz="1200"/>
              <a:t>)</a:t>
            </a:r>
          </a:p>
          <a:p>
            <a:r>
              <a:rPr kumimoji="1" lang="en" altLang="ko-KR" sz="1200"/>
              <a:t>for </a:t>
            </a:r>
            <a:r>
              <a:rPr kumimoji="1" lang="en" altLang="ko-KR" sz="1200" err="1"/>
              <a:t>i</a:t>
            </a:r>
            <a:r>
              <a:rPr kumimoji="1" lang="en" altLang="ko-KR" sz="1200"/>
              <a:t> in $(seq 1 $N); do</a:t>
            </a:r>
          </a:p>
          <a:p>
            <a:r>
              <a:rPr kumimoji="1" lang="en" altLang="ko-KR" sz="1200"/>
              <a:t>  </a:t>
            </a:r>
            <a:r>
              <a:rPr kumimoji="1" lang="en" altLang="ko-KR" sz="1200" err="1"/>
              <a:t>printf</a:t>
            </a:r>
            <a:r>
              <a:rPr kumimoji="1" lang="en" altLang="ko-KR" sz="1200"/>
              <a:t> '' | </a:t>
            </a:r>
            <a:r>
              <a:rPr kumimoji="1" lang="en" altLang="ko-KR" sz="1200" err="1"/>
              <a:t>openssl</a:t>
            </a:r>
            <a:r>
              <a:rPr kumimoji="1" lang="en" altLang="ko-KR" sz="1200"/>
              <a:t> </a:t>
            </a:r>
            <a:r>
              <a:rPr kumimoji="1" lang="en" altLang="ko-KR" sz="1200" err="1"/>
              <a:t>s_client</a:t>
            </a:r>
            <a:r>
              <a:rPr kumimoji="1" lang="en" altLang="ko-KR" sz="1200"/>
              <a:t> \</a:t>
            </a:r>
          </a:p>
          <a:p>
            <a:r>
              <a:rPr kumimoji="1" lang="en" altLang="ko-KR" sz="1200" b="1">
                <a:solidFill>
                  <a:srgbClr val="FF0000"/>
                </a:solidFill>
              </a:rPr>
              <a:t>    -connect ${HOST}:${PORT} \</a:t>
            </a:r>
          </a:p>
          <a:p>
            <a:r>
              <a:rPr kumimoji="1" lang="en" altLang="ko-KR" sz="1200" b="1">
                <a:solidFill>
                  <a:srgbClr val="FF0000"/>
                </a:solidFill>
              </a:rPr>
              <a:t>    -tls1_3 \</a:t>
            </a:r>
          </a:p>
          <a:p>
            <a:r>
              <a:rPr kumimoji="1" lang="en" altLang="ko-KR" sz="1200" b="1">
                <a:solidFill>
                  <a:srgbClr val="FF0000"/>
                </a:solidFill>
              </a:rPr>
              <a:t>    -groups p256_smaug_t1 \</a:t>
            </a:r>
          </a:p>
          <a:p>
            <a:r>
              <a:rPr kumimoji="1" lang="en" altLang="ko-KR" sz="1200" b="1">
                <a:solidFill>
                  <a:srgbClr val="FF0000"/>
                </a:solidFill>
              </a:rPr>
              <a:t>    -provider default -provider base -provider </a:t>
            </a:r>
            <a:r>
              <a:rPr kumimoji="1" lang="en" altLang="ko-KR" sz="1200" b="1" err="1">
                <a:solidFill>
                  <a:srgbClr val="FF0000"/>
                </a:solidFill>
              </a:rPr>
              <a:t>oqsprovider</a:t>
            </a:r>
            <a:r>
              <a:rPr kumimoji="1" lang="en" altLang="ko-KR" sz="1200" b="1">
                <a:solidFill>
                  <a:srgbClr val="FF0000"/>
                </a:solidFill>
              </a:rPr>
              <a:t> \</a:t>
            </a:r>
          </a:p>
          <a:p>
            <a:r>
              <a:rPr kumimoji="1" lang="en" altLang="ko-KR" sz="1200" b="1">
                <a:solidFill>
                  <a:srgbClr val="FF0000"/>
                </a:solidFill>
              </a:rPr>
              <a:t>    -provider-path "${PROV_PATH}" \</a:t>
            </a:r>
          </a:p>
          <a:p>
            <a:r>
              <a:rPr kumimoji="1" lang="en" altLang="ko-KR" sz="1200" b="1">
                <a:solidFill>
                  <a:srgbClr val="FF0000"/>
                </a:solidFill>
              </a:rPr>
              <a:t>    &gt; /dev/null 2&gt;&amp;1</a:t>
            </a:r>
          </a:p>
          <a:p>
            <a:r>
              <a:rPr kumimoji="1" lang="en" altLang="ko-KR" sz="1200"/>
              <a:t>done</a:t>
            </a:r>
          </a:p>
          <a:p>
            <a:r>
              <a:rPr kumimoji="1" lang="en" altLang="ko-KR" sz="1200"/>
              <a:t>END=$(date +%</a:t>
            </a:r>
            <a:r>
              <a:rPr kumimoji="1" lang="en" altLang="ko-KR" sz="1200" err="1"/>
              <a:t>s.%N</a:t>
            </a:r>
            <a:r>
              <a:rPr kumimoji="1" lang="en" altLang="ko-KR" sz="1200"/>
              <a:t>)</a:t>
            </a:r>
          </a:p>
          <a:p>
            <a:endParaRPr kumimoji="1" lang="en" altLang="ko-KR" sz="1200"/>
          </a:p>
          <a:p>
            <a:r>
              <a:rPr kumimoji="1" lang="en" altLang="ko-KR" sz="1200"/>
              <a:t># </a:t>
            </a:r>
            <a:r>
              <a:rPr kumimoji="1" lang="ko-KR" altLang="en-US" sz="1200"/>
              <a:t>결과 계산</a:t>
            </a:r>
          </a:p>
          <a:p>
            <a:r>
              <a:rPr kumimoji="1" lang="en" altLang="ko-KR" sz="1200"/>
              <a:t>ELAPSED=$(echo "$END - $START" | </a:t>
            </a:r>
            <a:r>
              <a:rPr kumimoji="1" lang="en" altLang="ko-KR" sz="1200" err="1"/>
              <a:t>bc</a:t>
            </a:r>
            <a:r>
              <a:rPr kumimoji="1" lang="en" altLang="ko-KR" sz="1200"/>
              <a:t>)</a:t>
            </a:r>
          </a:p>
          <a:p>
            <a:r>
              <a:rPr kumimoji="1" lang="en" altLang="ko-KR" sz="1200"/>
              <a:t>echo "→ $N handshakes in ${ELAPSED}s"</a:t>
            </a:r>
          </a:p>
          <a:p>
            <a:r>
              <a:rPr kumimoji="1" lang="en" altLang="ko-KR" sz="1200"/>
              <a:t>echo "→ Avg handshake time: $(echo "$ELAPSED / $N" | </a:t>
            </a:r>
            <a:r>
              <a:rPr kumimoji="1" lang="en" altLang="ko-KR" sz="1200" err="1"/>
              <a:t>bc</a:t>
            </a:r>
            <a:r>
              <a:rPr kumimoji="1" lang="en" altLang="ko-KR" sz="1200"/>
              <a:t> -l)s"</a:t>
            </a:r>
          </a:p>
          <a:p>
            <a:r>
              <a:rPr kumimoji="1" lang="en" altLang="ko-KR" sz="1200"/>
              <a:t>echo "→ Throughput: $(echo "$N / $ELAPSED" | </a:t>
            </a:r>
            <a:r>
              <a:rPr kumimoji="1" lang="en" altLang="ko-KR" sz="1200" err="1"/>
              <a:t>bc</a:t>
            </a:r>
            <a:r>
              <a:rPr kumimoji="1" lang="en" altLang="ko-KR" sz="1200"/>
              <a:t> -l) handshakes/sec"</a:t>
            </a:r>
          </a:p>
          <a:p>
            <a:r>
              <a:rPr kumimoji="1" lang="en" altLang="ko-KR" sz="1200"/>
              <a:t>EOF</a:t>
            </a:r>
          </a:p>
          <a:p>
            <a:endParaRPr kumimoji="1" lang="en" altLang="ko-KR" sz="1200"/>
          </a:p>
          <a:p>
            <a:r>
              <a:rPr kumimoji="1" lang="en" altLang="ko-KR" sz="1200" err="1"/>
              <a:t>chmod</a:t>
            </a:r>
            <a:r>
              <a:rPr kumimoji="1" lang="en" altLang="ko-KR" sz="1200"/>
              <a:t> +x </a:t>
            </a:r>
            <a:r>
              <a:rPr kumimoji="1" lang="en" altLang="ko-KR" sz="1200" err="1"/>
              <a:t>bench.sh</a:t>
            </a:r>
            <a:endParaRPr kumimoji="1" lang="en" altLang="ko-KR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827A2-1ACB-A0D3-9030-88CD2CDAFC80}"/>
              </a:ext>
            </a:extLst>
          </p:cNvPr>
          <p:cNvSpPr txBox="1"/>
          <p:nvPr/>
        </p:nvSpPr>
        <p:spPr>
          <a:xfrm>
            <a:off x="411163" y="4446640"/>
            <a:ext cx="5465374" cy="18466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1600" err="1"/>
              <a:t>ecparam</a:t>
            </a:r>
            <a:r>
              <a:rPr lang="en" altLang="ko-KR" sz="1600"/>
              <a:t> -name prime256v1 : </a:t>
            </a:r>
            <a:br>
              <a:rPr lang="en" altLang="ko-KR" sz="1600"/>
            </a:br>
            <a:r>
              <a:rPr lang="en" altLang="ko-KR" sz="1600"/>
              <a:t>P-256(ECDSA) </a:t>
            </a:r>
            <a:r>
              <a:rPr lang="ko-KR" altLang="en-US" sz="1600"/>
              <a:t>파라미터 사용</a:t>
            </a:r>
          </a:p>
          <a:p>
            <a:r>
              <a:rPr lang="en-US" altLang="ko-KR" sz="1600"/>
              <a:t>-</a:t>
            </a:r>
            <a:r>
              <a:rPr lang="en" altLang="ko-KR" sz="1600" err="1"/>
              <a:t>genkey</a:t>
            </a:r>
            <a:r>
              <a:rPr lang="en" altLang="ko-KR" sz="1600"/>
              <a:t> -</a:t>
            </a:r>
            <a:r>
              <a:rPr lang="en" altLang="ko-KR" sz="1600" err="1"/>
              <a:t>noout</a:t>
            </a:r>
            <a:r>
              <a:rPr lang="en" altLang="ko-KR" sz="1600"/>
              <a:t> : </a:t>
            </a:r>
            <a:r>
              <a:rPr lang="ko-KR" altLang="en-US" sz="1600"/>
              <a:t>키만 생성</a:t>
            </a:r>
            <a:r>
              <a:rPr lang="en-US" altLang="ko-KR" sz="1600"/>
              <a:t>(</a:t>
            </a:r>
            <a:r>
              <a:rPr lang="ko-KR" altLang="en-US" sz="1600"/>
              <a:t>파라미터 출력 생략</a:t>
            </a:r>
            <a:r>
              <a:rPr lang="en-US" altLang="ko-KR" sz="1600"/>
              <a:t>)</a:t>
            </a:r>
          </a:p>
          <a:p>
            <a:pPr>
              <a:buNone/>
            </a:pPr>
            <a:r>
              <a:rPr lang="en" altLang="ko-KR" sz="1600"/>
              <a:t>req -x509 : self-signed X.509 </a:t>
            </a:r>
            <a:r>
              <a:rPr lang="ko-KR" altLang="en-US" sz="1600"/>
              <a:t>인증서 생성</a:t>
            </a:r>
          </a:p>
          <a:p>
            <a:pPr>
              <a:buNone/>
            </a:pPr>
            <a:r>
              <a:rPr lang="en-US" altLang="ko-KR" sz="1600"/>
              <a:t>-</a:t>
            </a:r>
            <a:r>
              <a:rPr lang="en" altLang="ko-KR" sz="1600"/>
              <a:t>nodes : </a:t>
            </a:r>
            <a:r>
              <a:rPr lang="ko-KR" altLang="en-US" sz="1600"/>
              <a:t>키 암호화 없이 저장</a:t>
            </a:r>
          </a:p>
          <a:p>
            <a:r>
              <a:rPr lang="en-US" altLang="ko-KR" sz="1600"/>
              <a:t>-</a:t>
            </a:r>
            <a:r>
              <a:rPr lang="en" altLang="ko-KR" sz="1600"/>
              <a:t>subj "/CN=localhost" : </a:t>
            </a:r>
            <a:r>
              <a:rPr lang="ko-KR" altLang="en-US" sz="1600"/>
              <a:t>인증서 </a:t>
            </a:r>
            <a:r>
              <a:rPr lang="en" altLang="ko-KR" sz="1600"/>
              <a:t>Subject </a:t>
            </a:r>
            <a:r>
              <a:rPr lang="ko-KR" altLang="en-US" sz="1600"/>
              <a:t>설정</a:t>
            </a:r>
          </a:p>
          <a:p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1012412164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CLEAN]_CryptoCraft Lab PPT 양식" id="{E712E38C-1C04-504C-B5D5-8F368DAED54C}" vid="{1DC7DBC3-F67B-F842-ADBC-4328E0BB0FA1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CLEAN]_CryptoCraft Lab PPT 양식" id="{E712E38C-1C04-504C-B5D5-8F368DAED54C}" vid="{E15818DC-538F-214A-8100-A2D2BA8DAB29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CryptoCraft 테마</Template>
  <TotalTime>0</TotalTime>
  <Words>2323</Words>
  <Application>Microsoft Macintosh PowerPoint</Application>
  <PresentationFormat>와이드스크린</PresentationFormat>
  <Paragraphs>325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CryptoCraft 테마</vt:lpstr>
      <vt:lpstr>제목 테마</vt:lpstr>
      <vt:lpstr>liboqs KPQC 포팅</vt:lpstr>
      <vt:lpstr>Liboqs &amp; oqs_provider</vt:lpstr>
      <vt:lpstr>Liboqs KpqC 실험</vt:lpstr>
      <vt:lpstr>liboqs_KpqC</vt:lpstr>
      <vt:lpstr>oqs-provider_KpqC</vt:lpstr>
      <vt:lpstr>사전 작업</vt:lpstr>
      <vt:lpstr>사전 작업</vt:lpstr>
      <vt:lpstr>Case 1) 기존 인증서 사용+ 하이브리드 TLS</vt:lpstr>
      <vt:lpstr>Case 1) 기존 인증서 사용+ 하이브리드 TLS</vt:lpstr>
      <vt:lpstr>Case 1) 기존 인증서 사용+ 하이브리드 TLS</vt:lpstr>
      <vt:lpstr>Case 1) 기존 인증서 사용+ 하이브리드 TLS</vt:lpstr>
      <vt:lpstr>Case 2) PQC 인증서 + 하이브리드 TLS</vt:lpstr>
      <vt:lpstr>Case 2) PQC 인증서 + 하이브리드 TLS</vt:lpstr>
      <vt:lpstr>Case 2) PQC 인증서 + 하이브리드 TLS</vt:lpstr>
      <vt:lpstr>Case 3) PQC 인증서 + PQC TLS</vt:lpstr>
      <vt:lpstr>Case 3) PQC 인증서 + PQC TLS</vt:lpstr>
      <vt:lpstr>Case 3) PQC 인증서 + PQC TLS</vt:lpstr>
      <vt:lpstr>Case 3) PQC 인증서 + PQC TLS</vt:lpstr>
      <vt:lpstr>Composite 인증서 측정</vt:lpstr>
      <vt:lpstr>P-256인증서+ 하이브리드 TLS(200회 반복)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심민주</dc:creator>
  <cp:lastModifiedBy>심민주</cp:lastModifiedBy>
  <cp:revision>2</cp:revision>
  <dcterms:created xsi:type="dcterms:W3CDTF">2025-06-04T02:51:54Z</dcterms:created>
  <dcterms:modified xsi:type="dcterms:W3CDTF">2025-06-29T15:08:08Z</dcterms:modified>
</cp:coreProperties>
</file>